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3" r:id="rId5"/>
    <p:sldId id="264" r:id="rId6"/>
    <p:sldId id="259" r:id="rId7"/>
    <p:sldId id="265" r:id="rId8"/>
    <p:sldId id="269" r:id="rId9"/>
    <p:sldId id="271" r:id="rId10"/>
    <p:sldId id="272" r:id="rId11"/>
    <p:sldId id="273" r:id="rId12"/>
    <p:sldId id="276" r:id="rId13"/>
    <p:sldId id="275" r:id="rId14"/>
    <p:sldId id="277" r:id="rId15"/>
    <p:sldId id="279" r:id="rId16"/>
    <p:sldId id="280" r:id="rId17"/>
    <p:sldId id="267" r:id="rId18"/>
    <p:sldId id="281" r:id="rId19"/>
    <p:sldId id="282" r:id="rId20"/>
    <p:sldId id="283" r:id="rId21"/>
    <p:sldId id="268" r:id="rId22"/>
    <p:sldId id="266" r:id="rId23"/>
    <p:sldId id="284" r:id="rId24"/>
    <p:sldId id="285" r:id="rId25"/>
    <p:sldId id="286" r:id="rId26"/>
    <p:sldId id="287" r:id="rId27"/>
    <p:sldId id="288" r:id="rId28"/>
    <p:sldId id="291" r:id="rId29"/>
    <p:sldId id="260" r:id="rId30"/>
    <p:sldId id="289" r:id="rId31"/>
    <p:sldId id="292" r:id="rId32"/>
    <p:sldId id="290" r:id="rId33"/>
    <p:sldId id="293" r:id="rId34"/>
    <p:sldId id="294" r:id="rId35"/>
    <p:sldId id="296" r:id="rId36"/>
    <p:sldId id="295" r:id="rId37"/>
    <p:sldId id="297" r:id="rId38"/>
    <p:sldId id="261" r:id="rId39"/>
    <p:sldId id="262" r:id="rId40"/>
  </p:sldIdLst>
  <p:sldSz cx="9144000" cy="6858000" type="screen4x3"/>
  <p:notesSz cx="6858000" cy="91360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51"/>
  </p:normalViewPr>
  <p:slideViewPr>
    <p:cSldViewPr snapToGrid="0">
      <p:cViewPr varScale="1">
        <p:scale>
          <a:sx n="115" d="100"/>
          <a:sy n="115" d="100"/>
        </p:scale>
        <p:origin x="1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itle2">
    <p:bg>
      <p:bgPr>
        <a:blipFill rotWithShape="0">
          <a:blip r:embed="rId2"/>
          <a:stretch/>
        </a:blipFill>
        <a:effectLst/>
      </p:bgPr>
    </p:bg>
    <p:spTree>
      <p:nvGrpSpPr>
        <p:cNvPr id="1" name=""/>
        <p:cNvGrpSpPr/>
        <p:nvPr/>
      </p:nvGrpSpPr>
      <p:grpSpPr>
        <a:xfrm>
          <a:off x="0" y="0"/>
          <a:ext cx="0" cy="0"/>
          <a:chOff x="0" y="0"/>
          <a:chExt cx="0" cy="0"/>
        </a:xfrm>
      </p:grpSpPr>
      <p:sp>
        <p:nvSpPr>
          <p:cNvPr id="3" name="PlaceHolder 1"/>
          <p:cNvSpPr>
            <a:spLocks noGrp="1"/>
          </p:cNvSpPr>
          <p:nvPr>
            <p:ph type="dt" idx="1"/>
          </p:nvPr>
        </p:nvSpPr>
        <p:spPr>
          <a:xfrm>
            <a:off x="456840" y="6356520"/>
            <a:ext cx="2133720" cy="365040"/>
          </a:xfrm>
          <a:prstGeom prst="rect">
            <a:avLst/>
          </a:prstGeom>
          <a:noFill/>
          <a:ln w="0">
            <a:noFill/>
          </a:ln>
        </p:spPr>
        <p:txBody>
          <a:bodyPr lIns="90000" tIns="46800" rIns="90000" bIns="46800" anchor="t">
            <a:noAutofit/>
          </a:bodyPr>
          <a:lstStyle>
            <a:lvl1pPr marL="216000" inden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2400" b="0" u="none" strike="noStrike">
                <a:solidFill>
                  <a:srgbClr val="FFFFFF"/>
                </a:solidFill>
                <a:effectLst/>
                <a:uFillTx/>
                <a:latin typeface="Times New Roman"/>
              </a:defRPr>
            </a:lvl1pPr>
          </a:lstStyle>
          <a:p>
            <a:pPr marL="216000" inden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u="none" strike="noStrike" dirty="0">
                <a:solidFill>
                  <a:srgbClr val="FFFFFF"/>
                </a:solidFill>
                <a:effectLst/>
                <a:uFillTx/>
                <a:latin typeface="Times New Roman"/>
              </a:rPr>
              <a:t>1/13/09</a:t>
            </a:r>
          </a:p>
        </p:txBody>
      </p:sp>
      <p:sp>
        <p:nvSpPr>
          <p:cNvPr id="4" name="PlaceHolder 2"/>
          <p:cNvSpPr>
            <a:spLocks noGrp="1"/>
          </p:cNvSpPr>
          <p:nvPr>
            <p:ph type="ftr" idx="2"/>
          </p:nvPr>
        </p:nvSpPr>
        <p:spPr>
          <a:xfrm>
            <a:off x="3124080" y="6356520"/>
            <a:ext cx="2895840" cy="365040"/>
          </a:xfrm>
          <a:prstGeom prst="rect">
            <a:avLst/>
          </a:prstGeom>
          <a:noFill/>
          <a:ln w="0">
            <a:noFill/>
          </a:ln>
        </p:spPr>
        <p:txBody>
          <a:bodyPr lIns="90000" tIns="46800" rIns="90000" bIns="46800" anchor="ctr">
            <a:noAutofit/>
          </a:bodyPr>
          <a:lstStyle/>
          <a:p>
            <a:pPr inden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dirty="0">
              <a:solidFill>
                <a:srgbClr val="000000"/>
              </a:solidFill>
              <a:effectLst/>
              <a:uFillTx/>
              <a:latin typeface="Times New Roman"/>
            </a:endParaRPr>
          </a:p>
        </p:txBody>
      </p:sp>
      <p:sp>
        <p:nvSpPr>
          <p:cNvPr id="2" name="PlaceHolder 3"/>
          <p:cNvSpPr>
            <a:spLocks noGrp="1"/>
          </p:cNvSpPr>
          <p:nvPr>
            <p:ph type="sldNum" idx="3"/>
          </p:nvPr>
        </p:nvSpPr>
        <p:spPr>
          <a:xfrm>
            <a:off x="6519960" y="6305040"/>
            <a:ext cx="2133360" cy="365400"/>
          </a:xfrm>
          <a:prstGeom prst="rect">
            <a:avLst/>
          </a:prstGeom>
          <a:noFill/>
          <a:ln w="0">
            <a:noFill/>
          </a:ln>
        </p:spPr>
        <p:txBody>
          <a:bodyPr lIns="90000" tIns="46800" rIns="90000" bIns="46800" anchor="ctr">
            <a:noAutofit/>
          </a:bodyPr>
          <a:lstStyle>
            <a:lvl1pPr indent="0" algn="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u="none" strike="noStrike">
                <a:solidFill>
                  <a:srgbClr val="898989"/>
                </a:solidFill>
                <a:effectLst/>
                <a:uFillTx/>
                <a:latin typeface="Times New Roman"/>
              </a:defRPr>
            </a:lvl1pPr>
          </a:lstStyle>
          <a:p>
            <a:pPr indent="0" algn="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974325F-FB7A-43AE-9FE2-1DE45DDC4F51}" type="slidenum">
              <a:rPr lang="en-US" sz="1200" b="0" u="none" strike="noStrike">
                <a:solidFill>
                  <a:srgbClr val="898989"/>
                </a:solidFill>
                <a:effectLst/>
                <a:uFillTx/>
                <a:latin typeface="Times New Roman"/>
              </a:rPr>
              <a:t>‹#›</a:t>
            </a:fld>
            <a:endParaRPr lang="en-US" sz="1200" b="0" u="none" strike="noStrike" dirty="0">
              <a:solidFill>
                <a:srgbClr val="FFFFFF"/>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Title7">
    <p:bg>
      <p:bgPr>
        <a:blipFill rotWithShape="0">
          <a:blip r:embed="rId2"/>
          <a:stretch/>
        </a:blipFill>
        <a:effectLst/>
      </p:bgPr>
    </p:bg>
    <p:spTree>
      <p:nvGrpSpPr>
        <p:cNvPr id="1" name=""/>
        <p:cNvGrpSpPr/>
        <p:nvPr/>
      </p:nvGrpSpPr>
      <p:grpSpPr>
        <a:xfrm>
          <a:off x="0" y="0"/>
          <a:ext cx="0" cy="0"/>
          <a:chOff x="0" y="0"/>
          <a:chExt cx="0" cy="0"/>
        </a:xfrm>
      </p:grpSpPr>
      <p:sp>
        <p:nvSpPr>
          <p:cNvPr id="3" name="PlaceHolder 1"/>
          <p:cNvSpPr>
            <a:spLocks noGrp="1"/>
          </p:cNvSpPr>
          <p:nvPr>
            <p:ph type="dt" idx="4"/>
          </p:nvPr>
        </p:nvSpPr>
        <p:spPr>
          <a:xfrm>
            <a:off x="456840" y="6356520"/>
            <a:ext cx="2133720" cy="365040"/>
          </a:xfrm>
          <a:prstGeom prst="rect">
            <a:avLst/>
          </a:prstGeom>
          <a:noFill/>
          <a:ln w="0">
            <a:noFill/>
          </a:ln>
        </p:spPr>
        <p:txBody>
          <a:bodyPr lIns="90000" tIns="46800" rIns="90000" bIns="46800" anchor="t">
            <a:noAutofit/>
          </a:bodyPr>
          <a:lstStyle>
            <a:lvl1pPr marL="216000" inden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2400" b="0" u="none" strike="noStrike">
                <a:solidFill>
                  <a:srgbClr val="FFFFFF"/>
                </a:solidFill>
                <a:effectLst/>
                <a:uFillTx/>
                <a:latin typeface="Times New Roman"/>
              </a:defRPr>
            </a:lvl1pPr>
          </a:lstStyle>
          <a:p>
            <a:pPr marL="216000" inden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0" u="none" strike="noStrike" dirty="0">
                <a:solidFill>
                  <a:srgbClr val="FFFFFF"/>
                </a:solidFill>
                <a:effectLst/>
                <a:uFillTx/>
                <a:latin typeface="Times New Roman"/>
              </a:rPr>
              <a:t>1/13/09</a:t>
            </a:r>
          </a:p>
        </p:txBody>
      </p:sp>
      <p:sp>
        <p:nvSpPr>
          <p:cNvPr id="4" name="PlaceHolder 2"/>
          <p:cNvSpPr>
            <a:spLocks noGrp="1"/>
          </p:cNvSpPr>
          <p:nvPr>
            <p:ph type="ftr" idx="5"/>
          </p:nvPr>
        </p:nvSpPr>
        <p:spPr>
          <a:xfrm>
            <a:off x="3124080" y="6356520"/>
            <a:ext cx="2895840" cy="365040"/>
          </a:xfrm>
          <a:prstGeom prst="rect">
            <a:avLst/>
          </a:prstGeom>
          <a:noFill/>
          <a:ln w="0">
            <a:noFill/>
          </a:ln>
        </p:spPr>
        <p:txBody>
          <a:bodyPr lIns="90000" tIns="46800" rIns="90000" bIns="46800" anchor="ctr">
            <a:noAutofit/>
          </a:bodyPr>
          <a:lstStyle/>
          <a:p>
            <a:pPr inden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dirty="0">
              <a:solidFill>
                <a:srgbClr val="000000"/>
              </a:solidFill>
              <a:effectLst/>
              <a:uFillTx/>
              <a:latin typeface="Times New Roman"/>
            </a:endParaRPr>
          </a:p>
        </p:txBody>
      </p:sp>
      <p:sp>
        <p:nvSpPr>
          <p:cNvPr id="5" name="PlaceHolder 3"/>
          <p:cNvSpPr>
            <a:spLocks noGrp="1"/>
          </p:cNvSpPr>
          <p:nvPr>
            <p:ph type="sldNum" idx="6"/>
          </p:nvPr>
        </p:nvSpPr>
        <p:spPr>
          <a:xfrm>
            <a:off x="6519960" y="6305040"/>
            <a:ext cx="2133360" cy="365400"/>
          </a:xfrm>
          <a:prstGeom prst="rect">
            <a:avLst/>
          </a:prstGeom>
          <a:noFill/>
          <a:ln w="0">
            <a:noFill/>
          </a:ln>
        </p:spPr>
        <p:txBody>
          <a:bodyPr lIns="90000" tIns="46800" rIns="90000" bIns="46800" anchor="ctr">
            <a:noAutofit/>
          </a:bodyPr>
          <a:lstStyle>
            <a:lvl1pPr indent="0" algn="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u="none" strike="noStrike">
                <a:solidFill>
                  <a:srgbClr val="898989"/>
                </a:solidFill>
                <a:effectLst/>
                <a:uFillTx/>
                <a:latin typeface="Times New Roman"/>
              </a:defRPr>
            </a:lvl1pPr>
          </a:lstStyle>
          <a:p>
            <a:pPr indent="0" algn="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7D1DDD6-C6F2-4831-9A53-07AD5B63AB5D}" type="slidenum">
              <a:rPr lang="en-US" sz="1200" b="0" u="none" strike="noStrike">
                <a:solidFill>
                  <a:srgbClr val="898989"/>
                </a:solidFill>
                <a:effectLst/>
                <a:uFillTx/>
                <a:latin typeface="Times New Roman"/>
              </a:rPr>
              <a:t>‹#›</a:t>
            </a:fld>
            <a:endParaRPr lang="en-US" sz="1200" b="0" u="none" strike="noStrike" dirty="0">
              <a:solidFill>
                <a:srgbClr val="FFFFFF"/>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0">
          <a:blip r:embed="rId2"/>
          <a:stretch/>
        </a:blipFill>
        <a:effectLst/>
      </p:bgPr>
    </p:bg>
    <p:spTree>
      <p:nvGrpSpPr>
        <p:cNvPr id="1" name=""/>
        <p:cNvGrpSpPr/>
        <p:nvPr/>
      </p:nvGrpSpPr>
      <p:grpSpPr>
        <a:xfrm>
          <a:off x="0" y="0"/>
          <a:ext cx="0" cy="0"/>
          <a:chOff x="0" y="0"/>
          <a:chExt cx="0" cy="0"/>
        </a:xfrm>
      </p:grpSpPr>
      <p:sp>
        <p:nvSpPr>
          <p:cNvPr id="6" name="Slide Number Placeholder 2"/>
          <p:cNvSpPr/>
          <p:nvPr/>
        </p:nvSpPr>
        <p:spPr>
          <a:xfrm>
            <a:off x="8040600" y="6180120"/>
            <a:ext cx="49392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E593D6C-B0E3-46DA-ACC5-0E3CDAE54917}" type="slidenum">
              <a:rPr lang="en-US" sz="1200" b="0" u="none" strike="noStrike">
                <a:solidFill>
                  <a:srgbClr val="898989"/>
                </a:solidFill>
                <a:effectLst/>
                <a:uFillTx/>
                <a:latin typeface="Times New Roman"/>
              </a:rPr>
              <a:t>1</a:t>
            </a:fld>
            <a:endParaRPr lang="en-US" sz="1200" b="0" u="none" strike="noStrike" dirty="0">
              <a:solidFill>
                <a:srgbClr val="000000"/>
              </a:solidFill>
              <a:effectLst/>
              <a:uFillTx/>
              <a:latin typeface="Times New Roman"/>
            </a:endParaRPr>
          </a:p>
        </p:txBody>
      </p:sp>
      <p:sp>
        <p:nvSpPr>
          <p:cNvPr id="7" name="Text Box 10"/>
          <p:cNvSpPr/>
          <p:nvPr/>
        </p:nvSpPr>
        <p:spPr>
          <a:xfrm>
            <a:off x="0" y="3809880"/>
            <a:ext cx="9144000" cy="2531880"/>
          </a:xfrm>
          <a:prstGeom prst="rect">
            <a:avLst/>
          </a:prstGeom>
          <a:noFill/>
          <a:ln w="0">
            <a:noFill/>
          </a:ln>
          <a:effectLst>
            <a:outerShdw dist="12600" dir="10800000" rotWithShape="0">
              <a:srgbClr val="FFFFFF">
                <a:alpha val="50000"/>
              </a:srgbClr>
            </a:outerShdw>
          </a:effectLst>
        </p:spPr>
        <p:style>
          <a:lnRef idx="0">
            <a:scrgbClr r="0" g="0" b="0"/>
          </a:lnRef>
          <a:fillRef idx="0">
            <a:scrgbClr r="0" g="0" b="0"/>
          </a:fillRef>
          <a:effectRef idx="0">
            <a:scrgbClr r="0" g="0" b="0"/>
          </a:effectRef>
          <a:fontRef idx="minor"/>
        </p:style>
        <p:txBody>
          <a:bodyPr lIns="90000" tIns="46800" rIns="90000" bIns="46800" anchor="t">
            <a:sp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1" u="none" strike="noStrike" dirty="0">
                <a:solidFill>
                  <a:srgbClr val="FFFFFF"/>
                </a:solidFill>
                <a:effectLst/>
                <a:uFillTx/>
                <a:latin typeface="Times New Roman"/>
              </a:rPr>
              <a:t>Module #7</a:t>
            </a:r>
            <a:endParaRPr lang="en-US" sz="4000" b="0" u="none" strike="noStrike" dirty="0">
              <a:solidFill>
                <a:srgbClr val="000000"/>
              </a:solidFill>
              <a:effectLst/>
              <a:uFillTx/>
              <a:latin typeface="Times New Roman"/>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1" i="1" u="none" strike="noStrike" dirty="0">
                <a:solidFill>
                  <a:srgbClr val="FFFFFF"/>
                </a:solidFill>
                <a:effectLst/>
                <a:uFillTx/>
                <a:latin typeface="Times New Roman"/>
              </a:rPr>
              <a:t>Men’s Ministries Training Program </a:t>
            </a:r>
            <a:br>
              <a:rPr sz="4000" dirty="0"/>
            </a:br>
            <a:r>
              <a:rPr lang="en-US" sz="4000" b="1" i="1" u="none" strike="noStrike" dirty="0">
                <a:solidFill>
                  <a:srgbClr val="FFFFFF"/>
                </a:solidFill>
                <a:effectLst/>
                <a:uFillTx/>
                <a:latin typeface="Times New Roman"/>
              </a:rPr>
              <a:t>for Local Church Leaders</a:t>
            </a:r>
            <a:endParaRPr lang="en-US" sz="4000" b="0" u="none" strike="noStrike" dirty="0">
              <a:solidFill>
                <a:srgbClr val="000000"/>
              </a:solidFill>
              <a:effectLst/>
              <a:uFillTx/>
              <a:latin typeface="Times New Roman"/>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000" b="0" u="none" strike="noStrike" dirty="0">
              <a:solidFill>
                <a:srgbClr val="000000"/>
              </a:solidFill>
              <a:effectLst/>
              <a:uFillTx/>
              <a:latin typeface="Times New Roman"/>
            </a:endParaRPr>
          </a:p>
        </p:txBody>
      </p:sp>
      <p:sp>
        <p:nvSpPr>
          <p:cNvPr id="8" name="Text Box 19"/>
          <p:cNvSpPr/>
          <p:nvPr/>
        </p:nvSpPr>
        <p:spPr>
          <a:xfrm>
            <a:off x="927000" y="1854360"/>
            <a:ext cx="7620120" cy="131292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u="none" strike="noStrike" dirty="0">
                <a:solidFill>
                  <a:srgbClr val="C01519"/>
                </a:solidFill>
                <a:effectLst/>
                <a:uFillTx/>
                <a:latin typeface="Arial Black"/>
              </a:rPr>
              <a:t> </a:t>
            </a:r>
            <a:r>
              <a:rPr lang="en-US" sz="4000" b="0" u="none" strike="noStrike" dirty="0">
                <a:solidFill>
                  <a:srgbClr val="FFFFFF"/>
                </a:solidFill>
                <a:effectLst/>
                <a:uFillTx/>
                <a:latin typeface="Arial Black"/>
              </a:rPr>
              <a:t>The Man of </a:t>
            </a:r>
            <a:br>
              <a:rPr sz="4000" dirty="0"/>
            </a:br>
            <a:r>
              <a:rPr lang="en-US" sz="4000" b="0" u="none" strike="noStrike" dirty="0">
                <a:solidFill>
                  <a:srgbClr val="FFFFFF"/>
                </a:solidFill>
                <a:effectLst/>
                <a:uFillTx/>
                <a:latin typeface="Arial Black"/>
              </a:rPr>
              <a:t>God at Work</a:t>
            </a:r>
            <a:endParaRPr lang="en-US" sz="4000" b="0" u="none" strike="noStrike" dirty="0">
              <a:solidFill>
                <a:srgbClr val="000000"/>
              </a:solidFill>
              <a:effectLst/>
              <a:uFillTx/>
              <a:latin typeface="Times New Roman"/>
            </a:endParaRPr>
          </a:p>
        </p:txBody>
      </p:sp>
      <p:sp>
        <p:nvSpPr>
          <p:cNvPr id="9" name="Rectangle 28"/>
          <p:cNvSpPr/>
          <p:nvPr/>
        </p:nvSpPr>
        <p:spPr>
          <a:xfrm>
            <a:off x="2023920" y="1082520"/>
            <a:ext cx="184320" cy="457200"/>
          </a:xfrm>
          <a:prstGeom prst="rect">
            <a:avLst/>
          </a:prstGeom>
          <a:noFill/>
          <a:ln w="0">
            <a:noFill/>
          </a:ln>
        </p:spPr>
        <p:style>
          <a:lnRef idx="0">
            <a:scrgbClr r="0" g="0" b="0"/>
          </a:lnRef>
          <a:fillRef idx="0">
            <a:scrgbClr r="0" g="0" b="0"/>
          </a:fillRef>
          <a:effectRef idx="0">
            <a:scrgbClr r="0" g="0" b="0"/>
          </a:effectRef>
          <a:fontRef idx="minor"/>
        </p:style>
        <p:txBody>
          <a:bodyPr wrap="none" lIns="90000" tIns="46800" rIns="90000" bIns="46800" anchor="t">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dirty="0">
              <a:solidFill>
                <a:srgbClr val="000000"/>
              </a:solidFill>
              <a:effectLst/>
              <a:uFillTx/>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666B512-7599-A425-6988-159CEA5FC2E8}"/>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E3DDBDFF-A750-3237-DD1E-FD1B8361A093}"/>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B01D75F3-BA97-A87E-F1D6-1D212A2C25F2}"/>
              </a:ext>
            </a:extLst>
          </p:cNvPr>
          <p:cNvSpPr txBox="1"/>
          <p:nvPr/>
        </p:nvSpPr>
        <p:spPr>
          <a:xfrm>
            <a:off x="1333440" y="2369880"/>
            <a:ext cx="6680160" cy="3662280"/>
          </a:xfrm>
          <a:prstGeom prst="rect">
            <a:avLst/>
          </a:prstGeom>
          <a:noFill/>
          <a:ln w="0">
            <a:noFill/>
          </a:ln>
        </p:spPr>
        <p:txBody>
          <a:bodyPr lIns="90000" tIns="46800" rIns="90000" bIns="46800" anchor="t">
            <a:normAutofit fontScale="32500" lnSpcReduction="2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8600" b="1" u="none" strike="noStrike" dirty="0">
                <a:solidFill>
                  <a:srgbClr val="000085"/>
                </a:solidFill>
                <a:effectLst/>
                <a:uFillTx/>
                <a:latin typeface="Calibri"/>
              </a:rPr>
              <a:t>You have to be interested</a:t>
            </a:r>
          </a:p>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4600" b="1" u="none" strike="noStrike" dirty="0">
              <a:solidFill>
                <a:srgbClr val="000085"/>
              </a:solidFill>
              <a:effectLst/>
              <a:uFillTx/>
              <a:latin typeface="Calibri"/>
            </a:endParaRP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6700" b="1" dirty="0">
                <a:solidFill>
                  <a:srgbClr val="000085"/>
                </a:solidFill>
                <a:latin typeface="Franklin Gothic Medium" panose="020B0603020102020204" pitchFamily="34" charset="0"/>
              </a:rPr>
              <a:t>Your interests are just as important to your calling as your abilities.</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6700" b="1" dirty="0">
                <a:solidFill>
                  <a:srgbClr val="000085"/>
                </a:solidFill>
                <a:latin typeface="Franklin Gothic Medium" panose="020B0603020102020204" pitchFamily="34" charset="0"/>
              </a:rPr>
              <a:t>Your interests, abilities, gifts, and preferences are known to God.</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6700" b="1" dirty="0">
                <a:solidFill>
                  <a:srgbClr val="000085"/>
                </a:solidFill>
                <a:latin typeface="Franklin Gothic Medium" panose="020B0603020102020204" pitchFamily="34" charset="0"/>
              </a:rPr>
              <a:t>God has the best idea for a man’s work.</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4600" b="1" dirty="0">
              <a:solidFill>
                <a:srgbClr val="000085"/>
              </a:solidFill>
              <a:latin typeface="Calibri"/>
            </a:endParaRP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a:t>
            </a: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AD52BB97-358D-8FB5-1D77-A457BF78619E}"/>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10</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4178873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3A5DB20-AE58-5F57-3795-334B7F65B718}"/>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4C133D78-C1A2-B233-93F0-54603CFA4214}"/>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41536C16-93D9-B222-F727-419E6996A09A}"/>
              </a:ext>
            </a:extLst>
          </p:cNvPr>
          <p:cNvSpPr txBox="1"/>
          <p:nvPr/>
        </p:nvSpPr>
        <p:spPr>
          <a:xfrm>
            <a:off x="1333440" y="2369880"/>
            <a:ext cx="6680160" cy="3662280"/>
          </a:xfrm>
          <a:prstGeom prst="rect">
            <a:avLst/>
          </a:prstGeom>
          <a:noFill/>
          <a:ln w="0">
            <a:noFill/>
          </a:ln>
        </p:spPr>
        <p:txBody>
          <a:bodyPr lIns="90000" tIns="46800" rIns="90000" bIns="46800" anchor="t">
            <a:normAutofit fontScale="92500" lnSpcReduction="1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You have to be interested</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Have you ever filled out an interest survey?</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What did it tell you?</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chemeClr val="accent2">
                    <a:lumMod val="75000"/>
                  </a:schemeClr>
                </a:solidFill>
                <a:latin typeface="Calibri"/>
              </a:rPr>
              <a:t>A man's work life will likely go through several stages. There may be times when he has to do work he does not enjoy. These periods can serve as tests of his faith and character, rather than indications that God does not take his interests into account.</a:t>
            </a:r>
            <a:endParaRPr lang="en-US" sz="2800" b="1" u="none" strike="noStrike" dirty="0">
              <a:solidFill>
                <a:schemeClr val="accent2">
                  <a:lumMod val="75000"/>
                </a:schemeClr>
              </a:solidFill>
              <a:effectLst/>
              <a:uFillTx/>
              <a:latin typeface="Calibri"/>
            </a:endParaRPr>
          </a:p>
        </p:txBody>
      </p:sp>
      <p:sp>
        <p:nvSpPr>
          <p:cNvPr id="18" name="Slide Number Placeholder 4">
            <a:extLst>
              <a:ext uri="{FF2B5EF4-FFF2-40B4-BE49-F238E27FC236}">
                <a16:creationId xmlns:a16="http://schemas.microsoft.com/office/drawing/2014/main" id="{3E282A72-ED81-DF6B-BCB1-7907727EA9B1}"/>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11</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4157757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8E36317-98F3-D161-1454-3807FD7C44BC}"/>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4685E392-E633-9CE1-EC7B-2F979B8A851A}"/>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7471D536-F253-8C98-335E-0390708850C2}"/>
              </a:ext>
            </a:extLst>
          </p:cNvPr>
          <p:cNvSpPr txBox="1"/>
          <p:nvPr/>
        </p:nvSpPr>
        <p:spPr>
          <a:xfrm>
            <a:off x="1333440" y="2369880"/>
            <a:ext cx="6680160" cy="3662280"/>
          </a:xfrm>
          <a:prstGeom prst="rect">
            <a:avLst/>
          </a:prstGeom>
          <a:noFill/>
          <a:ln w="0">
            <a:noFill/>
          </a:ln>
        </p:spPr>
        <p:txBody>
          <a:bodyPr lIns="90000" tIns="46800" rIns="90000" bIns="46800" anchor="t">
            <a:normAutofit lnSpcReduction="1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You have to be interested</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A good indicator of whether you are in God’s will for your life is how you feel overall about what you do for work.</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If you are energized by it and feel that you are being productive in a way that fits you, then you have accepted the place God has for you.</a:t>
            </a: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F1FF94BA-589D-3E32-B952-BA7253783782}"/>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12</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100315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9C8B14D-7495-1F14-FC7E-75C8F32041C8}"/>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56D9CAEE-863E-748B-B60A-1F7F66327D38}"/>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0B86ABEB-5758-56EF-04D8-298669E4F0CD}"/>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Your spiritual gifts</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“Wisdom</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Knowledge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Healing</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Mi</a:t>
            </a:r>
            <a:r>
              <a:rPr lang="en-US" sz="2800" b="1" dirty="0">
                <a:solidFill>
                  <a:srgbClr val="000085"/>
                </a:solidFill>
                <a:latin typeface="Calibri"/>
              </a:rPr>
              <a:t>racles</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Prophecy</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Distinguishing between spirits</a:t>
            </a:r>
            <a:endParaRPr lang="en-US" sz="2800" b="0" u="none" strike="noStrike" dirty="0">
              <a:solidFill>
                <a:srgbClr val="000000"/>
              </a:solidFill>
              <a:effectLst/>
              <a:uFillTx/>
              <a:latin typeface="Calibri"/>
            </a:endParaRPr>
          </a:p>
          <a:p>
            <a:pPr marL="343080" indent="-343080">
              <a:spcBef>
                <a:spcPts val="700"/>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4BCF2D40-3F3C-4C51-4C2C-FD83E16C85C3}"/>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13</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1869965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A88253F-8801-B8E1-2BDD-2761A986F961}"/>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1304CC5A-7901-62FB-7BAF-761F2F80C55D}"/>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B5FDE425-F850-921C-0787-56D53EBE9CC1}"/>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Your spiritual gifts</a:t>
            </a:r>
          </a:p>
          <a:p>
            <a:pPr marL="514350" indent="-514350">
              <a:spcBef>
                <a:spcPts val="700"/>
              </a:spcBef>
              <a:buClr>
                <a:srgbClr val="000085"/>
              </a:buClr>
              <a:buFont typeface="+mj-lt"/>
              <a:buAutoNum type="arabicPeriod" startAt="6"/>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Different kinds of language</a:t>
            </a:r>
          </a:p>
          <a:p>
            <a:pPr marL="514350" indent="-514350">
              <a:spcBef>
                <a:spcPts val="700"/>
              </a:spcBef>
              <a:buClr>
                <a:srgbClr val="000085"/>
              </a:buClr>
              <a:buFont typeface="+mj-lt"/>
              <a:buAutoNum type="arabicPeriod" startAt="6"/>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Interpreting language.” 1 Corinthians 12:8-12</a:t>
            </a:r>
            <a:endParaRPr lang="en-US" sz="2800" b="0" u="none" strike="noStrike" dirty="0">
              <a:solidFill>
                <a:srgbClr val="000000"/>
              </a:solidFill>
              <a:effectLst/>
              <a:uFillTx/>
              <a:latin typeface="Calibri"/>
            </a:endParaRPr>
          </a:p>
          <a:p>
            <a:pPr marL="343080" indent="-343080">
              <a:spcBef>
                <a:spcPts val="700"/>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29D44620-ED2C-514A-4090-BC1A852A3118}"/>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14</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397597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7D1EBCC-2148-A67C-6E24-BC3811499556}"/>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25BB8F89-11E2-D3A2-61F9-27E8E751AC9D}"/>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8AE5DD8F-7098-6128-769A-99C5FF1E4833}"/>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Your spiritual gifts</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How do your spiritual gifts come through at your workplace?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What is your primary spiritual gift?</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Are you applying it as you could?</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God shows the way the gift can be used.</a:t>
            </a: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1B33BD1B-757F-9F7E-188C-9708FCAEDAFD}"/>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15</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3878010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751E5E0-105D-0284-8822-F83F07B3FEDA}"/>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FCC8CD57-E02D-1346-7AF3-A931D1125328}"/>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CB260BE1-A8B8-2D68-9757-7400A21731BB}"/>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The certainty of our calling</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2400" b="1" dirty="0">
                <a:solidFill>
                  <a:srgbClr val="0070C0"/>
                </a:solidFill>
              </a:rPr>
              <a:t>When a man in a relationship with God allows Him to inform his decisions about what work to do and how he will do it, that man will find himself in the work that best fits and satisfies him.</a:t>
            </a:r>
            <a:endParaRPr lang="en-US" sz="2400" b="0" u="none" strike="noStrike" dirty="0">
              <a:solidFill>
                <a:srgbClr val="0070C0"/>
              </a:solidFill>
              <a:effectLst/>
              <a:uFillTx/>
              <a:latin typeface="Calibri"/>
            </a:endParaRPr>
          </a:p>
        </p:txBody>
      </p:sp>
      <p:sp>
        <p:nvSpPr>
          <p:cNvPr id="18" name="Slide Number Placeholder 4">
            <a:extLst>
              <a:ext uri="{FF2B5EF4-FFF2-40B4-BE49-F238E27FC236}">
                <a16:creationId xmlns:a16="http://schemas.microsoft.com/office/drawing/2014/main" id="{15BBF785-08C5-0F4C-F14B-161EB89E8663}"/>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16</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344233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8BA8809-800C-5A59-1E17-CE14525026C7}"/>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CA3A31B4-5DD2-216F-0038-A14A01A9E69B}"/>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D415C016-EC66-6AD2-FA2D-49A164479A27}"/>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The certainty of our calling</a:t>
            </a:r>
          </a:p>
          <a:p>
            <a:pPr marL="514350" indent="-514350">
              <a:spcBef>
                <a:spcPts val="700"/>
              </a:spcBef>
              <a:buClr>
                <a:srgbClr val="000085"/>
              </a:buClr>
              <a:buFont typeface="+mj-lt"/>
              <a:buAutoNum type="arabicPeriod" startAt="2"/>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God would like our permission to guide us into the perfect fit.</a:t>
            </a:r>
          </a:p>
          <a:p>
            <a:pPr marL="514350" indent="-514350">
              <a:spcBef>
                <a:spcPts val="700"/>
              </a:spcBef>
              <a:buClr>
                <a:srgbClr val="000085"/>
              </a:buClr>
              <a:buFont typeface="+mj-lt"/>
              <a:buAutoNum type="arabicPeriod" startAt="2"/>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Every man has a calling to use</a:t>
            </a:r>
            <a:r>
              <a:rPr lang="en-US" sz="2800" b="1" dirty="0">
                <a:solidFill>
                  <a:srgbClr val="000085"/>
                </a:solidFill>
                <a:latin typeface="Calibri"/>
              </a:rPr>
              <a:t> his gifts in a God given way.</a:t>
            </a:r>
            <a:endParaRPr lang="en-US" sz="2800" b="0" u="none" strike="noStrike" dirty="0">
              <a:solidFill>
                <a:srgbClr val="000000"/>
              </a:solidFill>
              <a:effectLst/>
              <a:uFillTx/>
              <a:latin typeface="Calibri"/>
            </a:endParaRPr>
          </a:p>
          <a:p>
            <a:pPr marL="343080" indent="-343080">
              <a:spcBef>
                <a:spcPts val="700"/>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8DC7A104-61C0-30DC-EC94-23109ED28413}"/>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17</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3990915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8F0C696-F1AD-2899-6191-9D2502BCD2A6}"/>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52B94EDC-6540-7EAC-2356-4B8B1D3E2F30}"/>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3BED452B-450A-BEBF-4A2E-91A360B0B56C}"/>
              </a:ext>
            </a:extLst>
          </p:cNvPr>
          <p:cNvSpPr txBox="1"/>
          <p:nvPr/>
        </p:nvSpPr>
        <p:spPr>
          <a:xfrm>
            <a:off x="1333440" y="2369880"/>
            <a:ext cx="6680160" cy="3662280"/>
          </a:xfrm>
          <a:prstGeom prst="rect">
            <a:avLst/>
          </a:prstGeom>
          <a:noFill/>
          <a:ln w="0">
            <a:noFill/>
          </a:ln>
        </p:spPr>
        <p:txBody>
          <a:bodyPr lIns="90000" tIns="46800" rIns="90000" bIns="46800" anchor="t">
            <a:normAutofit lnSpcReduction="1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Who or what do you work for?</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2800" b="1" dirty="0">
                <a:solidFill>
                  <a:srgbClr val="0070C0"/>
                </a:solidFill>
              </a:rPr>
              <a:t>Canadian workers are ranked 18th in global productivity.</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2800" b="1" dirty="0">
                <a:solidFill>
                  <a:srgbClr val="0070C0"/>
                </a:solidFill>
              </a:rPr>
              <a:t>This is food news. However, the question is, who are the workers working for?</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2800" b="1" dirty="0">
                <a:solidFill>
                  <a:srgbClr val="0070C0"/>
                </a:solidFill>
              </a:rPr>
              <a:t>Have you ever considered that you work for yourself?</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1" u="none" strike="noStrike" dirty="0">
              <a:solidFill>
                <a:srgbClr val="000085"/>
              </a:solidFill>
              <a:effectLst/>
              <a:uFillTx/>
              <a:latin typeface="Calibri"/>
            </a:endParaRPr>
          </a:p>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917A0CB8-A8B9-DF95-28D7-DEE0C801CBCF}"/>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18</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1584468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B389A-1EA2-FCEA-185C-32ADD0E22D87}"/>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66C36EB9-AAAB-DAA3-1F77-31AE94EDEDBA}"/>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0BAAF1A4-E0A7-2D8C-B27B-A439FD3DA007}"/>
              </a:ext>
            </a:extLst>
          </p:cNvPr>
          <p:cNvSpPr txBox="1"/>
          <p:nvPr/>
        </p:nvSpPr>
        <p:spPr>
          <a:xfrm>
            <a:off x="1333440" y="2369880"/>
            <a:ext cx="6680160" cy="3662280"/>
          </a:xfrm>
          <a:prstGeom prst="rect">
            <a:avLst/>
          </a:prstGeom>
          <a:noFill/>
          <a:ln w="0">
            <a:noFill/>
          </a:ln>
        </p:spPr>
        <p:txBody>
          <a:bodyPr lIns="90000" tIns="46800" rIns="90000" bIns="46800" anchor="t">
            <a:normAutofit fontScale="25000" lnSpcReduction="2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9600" b="1" u="none" strike="noStrike" dirty="0">
                <a:solidFill>
                  <a:srgbClr val="000085"/>
                </a:solidFill>
                <a:effectLst/>
                <a:uFillTx/>
                <a:latin typeface="Calibri"/>
              </a:rPr>
              <a:t>Who or what do you work for?</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9600" b="1" dirty="0">
                <a:solidFill>
                  <a:srgbClr val="0070C0"/>
                </a:solidFill>
              </a:rPr>
              <a:t>How many would answer, I work for God?</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CA" sz="9600" b="1" dirty="0">
              <a:solidFill>
                <a:srgbClr val="0070C0"/>
              </a:solidFill>
            </a:endParaRPr>
          </a:p>
          <a:p>
            <a:r>
              <a:rPr lang="en-CA" sz="11200" dirty="0">
                <a:solidFill>
                  <a:srgbClr val="0070C0"/>
                </a:solidFill>
                <a:latin typeface="Franklin Gothic Medium" panose="020B0603020102020204" pitchFamily="34" charset="0"/>
              </a:rPr>
              <a:t>“And whatsoever ye do, do it heartily, as to the Lord, and not unto men; Knowing that of the Lord ye shall receive the reward of the inheritance: for ye serve the Lord Christ.” Colossians 3:23-24</a:t>
            </a:r>
          </a:p>
          <a:p>
            <a:r>
              <a:rPr lang="en-CA" sz="11200" dirty="0">
                <a:solidFill>
                  <a:srgbClr val="0070C0"/>
                </a:solidFill>
                <a:latin typeface="Franklin Gothic Medium" panose="020B0603020102020204" pitchFamily="34" charset="0"/>
              </a:rPr>
              <a:t>KJV</a:t>
            </a:r>
          </a:p>
          <a:p>
            <a:endParaRPr lang="en-CA" sz="9600" dirty="0"/>
          </a:p>
          <a:p>
            <a:br>
              <a:rPr lang="en-CA" sz="9600" dirty="0">
                <a:effectLst/>
              </a:rPr>
            </a:br>
            <a:endParaRPr lang="en-CA" sz="9600" dirty="0">
              <a:effectLst/>
            </a:endParaRPr>
          </a:p>
          <a:p>
            <a:endParaRPr lang="en-CA" sz="3000" dirty="0">
              <a:solidFill>
                <a:schemeClr val="accent2">
                  <a:lumMod val="75000"/>
                </a:schemeClr>
              </a:solidFill>
              <a:latin typeface="Franklin Gothic Medium" panose="020B0603020102020204" pitchFamily="34" charset="0"/>
            </a:endParaRP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CA" sz="2800" b="1" dirty="0"/>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a:t>
            </a: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ACA3C726-1DFD-32D6-0B05-19A4806F0125}"/>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19</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158177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PlaceHolder 1"/>
          <p:cNvSpPr>
            <a:spLocks noGrp="1"/>
          </p:cNvSpPr>
          <p:nvPr>
            <p:ph type="title"/>
          </p:nvPr>
        </p:nvSpPr>
        <p:spPr>
          <a:xfrm>
            <a:off x="533160" y="1638360"/>
            <a:ext cx="7848360" cy="9525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b="1" u="none" strike="noStrike" dirty="0">
                <a:solidFill>
                  <a:srgbClr val="C01519"/>
                </a:solidFill>
                <a:effectLst/>
                <a:uFillTx/>
                <a:latin typeface="Maiandra GD"/>
              </a:rPr>
              <a:t>Introduction</a:t>
            </a:r>
            <a:endParaRPr lang="en-US" sz="4000" b="0" u="none" strike="noStrike" dirty="0">
              <a:solidFill>
                <a:srgbClr val="000000"/>
              </a:solidFill>
              <a:effectLst/>
              <a:uFillTx/>
              <a:latin typeface="Calibri"/>
            </a:endParaRPr>
          </a:p>
        </p:txBody>
      </p:sp>
      <p:sp>
        <p:nvSpPr>
          <p:cNvPr id="11" name="TextBox 10"/>
          <p:cNvSpPr txBox="1"/>
          <p:nvPr/>
        </p:nvSpPr>
        <p:spPr>
          <a:xfrm>
            <a:off x="1155240" y="2412720"/>
            <a:ext cx="6883560" cy="3352680"/>
          </a:xfrm>
          <a:prstGeom prst="rect">
            <a:avLst/>
          </a:prstGeom>
          <a:noFill/>
          <a:ln w="0">
            <a:noFill/>
          </a:ln>
        </p:spPr>
        <p:txBody>
          <a:bodyPr lIns="90000" tIns="46800" rIns="90000" bIns="46800" anchor="t">
            <a:normAutofit fontScale="92500" lnSpcReduction="9999"/>
          </a:bodyPr>
          <a:lstStyle/>
          <a:p>
            <a:pPr marL="343080" indent="-343080" algn="ctr">
              <a:spcBef>
                <a:spcPts val="799"/>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000085"/>
                </a:solidFill>
                <a:effectLst/>
                <a:uFillTx/>
                <a:latin typeface="Calibri"/>
              </a:rPr>
              <a:t> In this module we will examine several issues related to the role of work in a sinful world, among them, what it means for all men to have a calling, the competing pressures and demands in a man’s life, and being a Christian in the workplace.</a:t>
            </a:r>
            <a:endParaRPr lang="en-US" sz="3200" b="0" u="none" strike="noStrike" dirty="0">
              <a:solidFill>
                <a:srgbClr val="000000"/>
              </a:solidFill>
              <a:effectLst/>
              <a:uFillTx/>
              <a:latin typeface="Calibri"/>
            </a:endParaRPr>
          </a:p>
        </p:txBody>
      </p:sp>
      <p:sp>
        <p:nvSpPr>
          <p:cNvPr id="12" name="Slide Number Placeholder 4"/>
          <p:cNvSpPr/>
          <p:nvPr/>
        </p:nvSpPr>
        <p:spPr>
          <a:xfrm>
            <a:off x="8040600" y="6162840"/>
            <a:ext cx="49392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B158E63-7632-45A0-BDE6-DE6C8CDB65C6}" type="slidenum">
              <a:rPr lang="en-US" sz="1200" b="0" u="none" strike="noStrike">
                <a:solidFill>
                  <a:srgbClr val="898989"/>
                </a:solidFill>
                <a:effectLst/>
                <a:uFillTx/>
                <a:latin typeface="Times New Roman"/>
              </a:rPr>
              <a:t>2</a:t>
            </a:fld>
            <a:endParaRPr lang="en-US" sz="1200" b="0" u="none" strike="noStrike" dirty="0">
              <a:solidFill>
                <a:srgbClr val="000000"/>
              </a:solidFill>
              <a:effectLst/>
              <a:uFillTx/>
              <a:latin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AA39A-0E0D-60F8-1E63-698B828EFE69}"/>
              </a:ext>
            </a:extLst>
          </p:cNvPr>
          <p:cNvSpPr txBox="1"/>
          <p:nvPr/>
        </p:nvSpPr>
        <p:spPr>
          <a:xfrm>
            <a:off x="1070517" y="2286000"/>
            <a:ext cx="7560527" cy="3693319"/>
          </a:xfrm>
          <a:prstGeom prst="rect">
            <a:avLst/>
          </a:prstGeom>
          <a:noFill/>
        </p:spPr>
        <p:txBody>
          <a:bodyPr wrap="square" rtlCol="0">
            <a:spAutoFit/>
          </a:bodyPr>
          <a:lstStyle/>
          <a:p>
            <a:pPr marL="742950" indent="-742950">
              <a:buFont typeface="+mj-lt"/>
              <a:buAutoNum type="arabicPeriod" startAt="2"/>
            </a:pPr>
            <a:r>
              <a:rPr lang="en-CA" sz="3600" dirty="0">
                <a:solidFill>
                  <a:srgbClr val="0070C0"/>
                </a:solidFill>
              </a:rPr>
              <a:t>This text presupposes that a person’s work is not immoral.</a:t>
            </a:r>
          </a:p>
          <a:p>
            <a:pPr marL="742950" indent="-742950">
              <a:buFont typeface="+mj-lt"/>
              <a:buAutoNum type="arabicPeriod" startAt="2"/>
            </a:pPr>
            <a:r>
              <a:rPr lang="en-CA" sz="3600" dirty="0">
                <a:solidFill>
                  <a:srgbClr val="0070C0"/>
                </a:solidFill>
              </a:rPr>
              <a:t>Everything entrusted to us in our work is part of our stewardship responsibility to God.</a:t>
            </a:r>
          </a:p>
          <a:p>
            <a:endParaRPr lang="en-CA" sz="3600" dirty="0"/>
          </a:p>
          <a:p>
            <a:endParaRPr lang="en-US" dirty="0"/>
          </a:p>
        </p:txBody>
      </p:sp>
    </p:spTree>
    <p:extLst>
      <p:ext uri="{BB962C8B-B14F-4D97-AF65-F5344CB8AC3E}">
        <p14:creationId xmlns:p14="http://schemas.microsoft.com/office/powerpoint/2010/main" val="1375781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57C9C62-DBA0-4A1A-2085-6D1C8E15D1A8}"/>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032F8191-1238-B203-FC83-2A2E48B9A895}"/>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8181B57C-3189-95D7-8F80-E490B99F4284}"/>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Lot in life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The things we have discussed so far seem good when we consider the jobs our society admires and people desire, but what about those that no one wants to do?</a:t>
            </a: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a:t>
            </a: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6F78E916-042D-0FF7-E71B-2407A13C9332}"/>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21</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4058568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523AD18-315B-0BF2-8D54-E08E93C5F068}"/>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FEEB948D-4C4F-9E67-D128-26E58B3EA328}"/>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6640D099-D2A5-6256-9DA2-6AAE683F24DA}"/>
              </a:ext>
            </a:extLst>
          </p:cNvPr>
          <p:cNvSpPr txBox="1"/>
          <p:nvPr/>
        </p:nvSpPr>
        <p:spPr>
          <a:xfrm>
            <a:off x="1333440" y="2369880"/>
            <a:ext cx="6680160" cy="3662280"/>
          </a:xfrm>
          <a:prstGeom prst="rect">
            <a:avLst/>
          </a:prstGeom>
          <a:noFill/>
          <a:ln w="0">
            <a:noFill/>
          </a:ln>
        </p:spPr>
        <p:txBody>
          <a:bodyPr lIns="90000" tIns="46800" rIns="90000" bIns="46800" anchor="t">
            <a:normAutofit fontScale="92500" lnSpcReduction="1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Lot in life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We find in the bible the idea that calling applies to all types of work. Some were born as kings, while others were born as farmers. </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The implication from the bible is that all work done according to God’s plan has dignity.</a:t>
            </a: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a:t>
            </a: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63BE57E7-FC2F-6A1F-3DE6-86AB2DB82321}"/>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22</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21292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C95213D-12D4-A420-E7C7-053A81ECDC22}"/>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CC804C6E-41BB-C2AD-88BF-A992CD4145F2}"/>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6C21C265-7559-979D-9FD6-01B86A3C7E79}"/>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Lot in life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God is against oppression in the workplace.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70C0"/>
                </a:solidFill>
                <a:effectLst/>
                <a:uFillTx/>
                <a:latin typeface="Calibri"/>
              </a:rPr>
              <a:t>A human being should never be tempted to think that they own another human being. Psalm 24:1</a:t>
            </a:r>
          </a:p>
        </p:txBody>
      </p:sp>
      <p:sp>
        <p:nvSpPr>
          <p:cNvPr id="18" name="Slide Number Placeholder 4">
            <a:extLst>
              <a:ext uri="{FF2B5EF4-FFF2-40B4-BE49-F238E27FC236}">
                <a16:creationId xmlns:a16="http://schemas.microsoft.com/office/drawing/2014/main" id="{B64D588F-84F6-6D04-4616-FF2902C85283}"/>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23</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628157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D208EA7-0FE2-9F0D-A89A-FA5C965B35C3}"/>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098B3336-C9EB-8C81-8850-67B18701BD99}"/>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EA07ED2E-7D02-8417-4B63-A03BE85FAA27}"/>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Lot in life</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You may find in your men’s ministries someone who is dissatisfied with his job or who has been fired from his job.</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70C0"/>
                </a:solidFill>
                <a:latin typeface="Calibri"/>
              </a:rPr>
              <a:t>That person may be in or may have been operating outside of what he was made for. </a:t>
            </a:r>
            <a:endParaRPr lang="en-US" sz="2800" b="1" u="none" strike="noStrike" dirty="0">
              <a:solidFill>
                <a:srgbClr val="0070C0"/>
              </a:solidFill>
              <a:effectLst/>
              <a:uFillTx/>
              <a:latin typeface="Calibri"/>
            </a:endParaRPr>
          </a:p>
        </p:txBody>
      </p:sp>
      <p:sp>
        <p:nvSpPr>
          <p:cNvPr id="18" name="Slide Number Placeholder 4">
            <a:extLst>
              <a:ext uri="{FF2B5EF4-FFF2-40B4-BE49-F238E27FC236}">
                <a16:creationId xmlns:a16="http://schemas.microsoft.com/office/drawing/2014/main" id="{0C1C760F-870A-CB13-A944-00F28E663A8F}"/>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24</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314897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A78EA2-400B-70DA-FF7D-F3AB301C5520}"/>
              </a:ext>
            </a:extLst>
          </p:cNvPr>
          <p:cNvSpPr txBox="1"/>
          <p:nvPr/>
        </p:nvSpPr>
        <p:spPr>
          <a:xfrm>
            <a:off x="1921274" y="2821259"/>
            <a:ext cx="5301451" cy="830997"/>
          </a:xfrm>
          <a:prstGeom prst="rect">
            <a:avLst/>
          </a:prstGeom>
          <a:noFill/>
        </p:spPr>
        <p:txBody>
          <a:bodyPr wrap="none" rtlCol="0">
            <a:spAutoFit/>
          </a:bodyPr>
          <a:lstStyle/>
          <a:p>
            <a:r>
              <a:rPr lang="en-US" sz="2400" dirty="0">
                <a:solidFill>
                  <a:srgbClr val="0070C0"/>
                </a:solidFill>
              </a:rPr>
              <a:t>What can you do in such a situation? </a:t>
            </a:r>
          </a:p>
          <a:p>
            <a:r>
              <a:rPr lang="en-US" sz="2400" dirty="0">
                <a:solidFill>
                  <a:srgbClr val="0070C0"/>
                </a:solidFill>
              </a:rPr>
              <a:t>How can men’s ministries help?</a:t>
            </a:r>
          </a:p>
        </p:txBody>
      </p:sp>
      <p:sp>
        <p:nvSpPr>
          <p:cNvPr id="6" name="TextBox 5">
            <a:extLst>
              <a:ext uri="{FF2B5EF4-FFF2-40B4-BE49-F238E27FC236}">
                <a16:creationId xmlns:a16="http://schemas.microsoft.com/office/drawing/2014/main" id="{AE5591A6-420A-9AFA-3BFF-940164D581D3}"/>
              </a:ext>
            </a:extLst>
          </p:cNvPr>
          <p:cNvSpPr txBox="1"/>
          <p:nvPr/>
        </p:nvSpPr>
        <p:spPr>
          <a:xfrm>
            <a:off x="479503" y="1974874"/>
            <a:ext cx="8184994" cy="707886"/>
          </a:xfrm>
          <a:prstGeom prst="rect">
            <a:avLst/>
          </a:prstGeom>
          <a:noFill/>
        </p:spPr>
        <p:txBody>
          <a:bodyPr wrap="square">
            <a:spAutoFit/>
          </a:bodyPr>
          <a:lstStyle/>
          <a:p>
            <a:r>
              <a:rPr lang="en-US" sz="4000" b="1" u="none" strike="noStrike" dirty="0">
                <a:solidFill>
                  <a:srgbClr val="C01519"/>
                </a:solidFill>
                <a:effectLst/>
                <a:uFillTx/>
                <a:latin typeface="Maiandra GD"/>
              </a:rPr>
              <a:t>Calling: Who You Are as a Worker</a:t>
            </a:r>
            <a:endParaRPr lang="en-US" sz="4000" dirty="0"/>
          </a:p>
        </p:txBody>
      </p:sp>
    </p:spTree>
    <p:extLst>
      <p:ext uri="{BB962C8B-B14F-4D97-AF65-F5344CB8AC3E}">
        <p14:creationId xmlns:p14="http://schemas.microsoft.com/office/powerpoint/2010/main" val="2226886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A114F4B-346A-25C6-D55B-9A2995C57489}"/>
              </a:ext>
            </a:extLst>
          </p:cNvPr>
          <p:cNvSpPr txBox="1"/>
          <p:nvPr/>
        </p:nvSpPr>
        <p:spPr>
          <a:xfrm>
            <a:off x="1594624" y="1682471"/>
            <a:ext cx="6021658" cy="523220"/>
          </a:xfrm>
          <a:prstGeom prst="rect">
            <a:avLst/>
          </a:prstGeom>
          <a:noFill/>
        </p:spPr>
        <p:txBody>
          <a:bodyPr wrap="square" rtlCol="0">
            <a:spAutoFit/>
          </a:bodyPr>
          <a:lstStyle/>
          <a:p>
            <a:pPr algn="ctr"/>
            <a:r>
              <a:rPr lang="en-US" sz="2800" dirty="0">
                <a:solidFill>
                  <a:schemeClr val="accent2">
                    <a:lumMod val="50000"/>
                  </a:schemeClr>
                </a:solidFill>
              </a:rPr>
              <a:t>Work As a Fulfilment of God’s Plan</a:t>
            </a:r>
          </a:p>
        </p:txBody>
      </p:sp>
      <p:sp>
        <p:nvSpPr>
          <p:cNvPr id="3" name="TextBox 2">
            <a:extLst>
              <a:ext uri="{FF2B5EF4-FFF2-40B4-BE49-F238E27FC236}">
                <a16:creationId xmlns:a16="http://schemas.microsoft.com/office/drawing/2014/main" id="{87A4893A-DDD0-717B-9E12-1B3A0358482F}"/>
              </a:ext>
            </a:extLst>
          </p:cNvPr>
          <p:cNvSpPr txBox="1"/>
          <p:nvPr/>
        </p:nvSpPr>
        <p:spPr>
          <a:xfrm>
            <a:off x="1137424" y="2497873"/>
            <a:ext cx="6936059" cy="2677656"/>
          </a:xfrm>
          <a:prstGeom prst="rect">
            <a:avLst/>
          </a:prstGeom>
          <a:noFill/>
        </p:spPr>
        <p:txBody>
          <a:bodyPr wrap="square" rtlCol="0">
            <a:spAutoFit/>
          </a:bodyPr>
          <a:lstStyle/>
          <a:p>
            <a:pPr marL="342900" indent="-342900">
              <a:buFont typeface="+mj-lt"/>
              <a:buAutoNum type="arabicPeriod"/>
            </a:pPr>
            <a:r>
              <a:rPr lang="en-US" sz="2400" dirty="0">
                <a:solidFill>
                  <a:srgbClr val="0070C0"/>
                </a:solidFill>
                <a:latin typeface="Franklin Gothic Medium" panose="020B0603020102020204" pitchFamily="34" charset="0"/>
              </a:rPr>
              <a:t>Few ideas spark as much discussion amongst Christians as whether God has a specific plan for every individual.</a:t>
            </a:r>
          </a:p>
          <a:p>
            <a:pPr marL="342900" indent="-342900">
              <a:buFont typeface="+mj-lt"/>
              <a:buAutoNum type="arabicPeriod" startAt="2"/>
            </a:pPr>
            <a:r>
              <a:rPr lang="en-US" sz="2400" dirty="0">
                <a:solidFill>
                  <a:srgbClr val="0070C0"/>
                </a:solidFill>
                <a:latin typeface="Franklin Gothic Medium" panose="020B0603020102020204" pitchFamily="34" charset="0"/>
              </a:rPr>
              <a:t>The bible records God’s plan for some individuals who He asked to perform in specific capacity</a:t>
            </a:r>
            <a:r>
              <a:rPr lang="en-US" dirty="0">
                <a:solidFill>
                  <a:srgbClr val="0070C0"/>
                </a:solidFill>
              </a:rPr>
              <a:t>.</a:t>
            </a:r>
          </a:p>
          <a:p>
            <a:pPr marL="342900" indent="-342900">
              <a:buFont typeface="+mj-lt"/>
              <a:buAutoNum type="arabicPeriod" startAt="2"/>
            </a:pPr>
            <a:r>
              <a:rPr lang="en-US" sz="2400" dirty="0">
                <a:solidFill>
                  <a:srgbClr val="0070C0"/>
                </a:solidFill>
                <a:latin typeface="Franklin Gothic Medium" panose="020B0603020102020204" pitchFamily="34" charset="0"/>
              </a:rPr>
              <a:t>The job appearing most frequently is that of the prophet.</a:t>
            </a:r>
          </a:p>
        </p:txBody>
      </p:sp>
    </p:spTree>
    <p:extLst>
      <p:ext uri="{BB962C8B-B14F-4D97-AF65-F5344CB8AC3E}">
        <p14:creationId xmlns:p14="http://schemas.microsoft.com/office/powerpoint/2010/main" val="18222059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669F4F1-506A-6ECB-BA6B-86DC2F0F58A7}"/>
              </a:ext>
            </a:extLst>
          </p:cNvPr>
          <p:cNvSpPr txBox="1">
            <a:spLocks/>
          </p:cNvSpPr>
          <p:nvPr/>
        </p:nvSpPr>
        <p:spPr>
          <a:xfrm>
            <a:off x="393480" y="1643040"/>
            <a:ext cx="8165880" cy="884160"/>
          </a:xfrm>
          <a:prstGeom prst="rect">
            <a:avLst/>
          </a:prstGeom>
          <a:noFill/>
          <a:ln w="0">
            <a:noFill/>
          </a:ln>
        </p:spPr>
        <p:txBody>
          <a:bodyPr lIns="90000" tIns="46800" rIns="90000" bIns="4680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dirty="0">
                <a:solidFill>
                  <a:srgbClr val="C01519"/>
                </a:solidFill>
                <a:latin typeface="Maiandra GD"/>
              </a:rPr>
              <a:t> </a:t>
            </a:r>
            <a:r>
              <a:rPr lang="en-US" sz="4000" b="1" dirty="0">
                <a:solidFill>
                  <a:srgbClr val="C01519"/>
                </a:solidFill>
                <a:latin typeface="Maiandra GD"/>
              </a:rPr>
              <a:t>Calling: Who You Are as a Worker</a:t>
            </a:r>
            <a:br>
              <a:rPr lang="en-US" sz="3200" dirty="0"/>
            </a:br>
            <a:endParaRPr lang="en-US" sz="3200" dirty="0"/>
          </a:p>
          <a:p>
            <a:pPr marL="742950" indent="-742950">
              <a:lnSpc>
                <a:spcPct val="100000"/>
              </a:lnSpc>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0070C0"/>
                </a:solidFill>
                <a:latin typeface="Calibri"/>
              </a:rPr>
              <a:t>However, this is not the standard for way for most men to be called to work</a:t>
            </a:r>
          </a:p>
          <a:p>
            <a:pPr marL="742950" indent="-742950">
              <a:lnSpc>
                <a:spcPct val="100000"/>
              </a:lnSpc>
              <a:buFont typeface="+mj-lt"/>
              <a:buAutoNum type="arabicPeriod"/>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0070C0"/>
                </a:solidFill>
                <a:latin typeface="Calibri"/>
              </a:rPr>
              <a:t>The general calling was there from the book of Genesis.</a:t>
            </a:r>
            <a:endParaRPr lang="en-US" sz="4000" dirty="0">
              <a:solidFill>
                <a:srgbClr val="0070C0"/>
              </a:solidFill>
              <a:latin typeface="Calibri"/>
            </a:endParaRPr>
          </a:p>
        </p:txBody>
      </p:sp>
    </p:spTree>
    <p:extLst>
      <p:ext uri="{BB962C8B-B14F-4D97-AF65-F5344CB8AC3E}">
        <p14:creationId xmlns:p14="http://schemas.microsoft.com/office/powerpoint/2010/main" val="2669879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6C34B-2ABB-BA99-8D78-69D218566970}"/>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D572AE23-B095-B8BA-FD9F-1AAADF9690DB}"/>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CF3EBC42-4172-0921-D1B3-41C7E7C840D6}"/>
              </a:ext>
            </a:extLst>
          </p:cNvPr>
          <p:cNvSpPr txBox="1"/>
          <p:nvPr/>
        </p:nvSpPr>
        <p:spPr>
          <a:xfrm>
            <a:off x="1384200" y="2742840"/>
            <a:ext cx="7074000" cy="3174840"/>
          </a:xfrm>
          <a:prstGeom prst="rect">
            <a:avLst/>
          </a:prstGeom>
          <a:noFill/>
          <a:ln w="0">
            <a:noFill/>
          </a:ln>
        </p:spPr>
        <p:txBody>
          <a:bodyPr lIns="90000" tIns="46800" rIns="90000" bIns="46800" anchor="t">
            <a:normAutofit fontScale="92500"/>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Sacred and secular</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dirty="0">
                <a:solidFill>
                  <a:srgbClr val="000085"/>
                </a:solidFill>
                <a:latin typeface="Calibri"/>
              </a:rPr>
              <a:t>One of the more commonly held myths in Christianity is the idea of secular world.</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The Bible truth is that there is no such thing as a secular world. </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dirty="0">
                <a:solidFill>
                  <a:srgbClr val="000085"/>
                </a:solidFill>
                <a:latin typeface="Calibri"/>
              </a:rPr>
              <a:t>This is My Father’s World.</a:t>
            </a:r>
            <a:endParaRPr lang="en-US" sz="3000" b="0" u="none" strike="noStrike" dirty="0">
              <a:solidFill>
                <a:srgbClr val="000000"/>
              </a:solidFill>
              <a:effectLst/>
              <a:uFillTx/>
              <a:latin typeface="Calibri"/>
            </a:endParaRPr>
          </a:p>
        </p:txBody>
      </p:sp>
      <p:sp>
        <p:nvSpPr>
          <p:cNvPr id="21" name="Slide Number Placeholder 4">
            <a:extLst>
              <a:ext uri="{FF2B5EF4-FFF2-40B4-BE49-F238E27FC236}">
                <a16:creationId xmlns:a16="http://schemas.microsoft.com/office/drawing/2014/main" id="{7F536F6E-93B9-BF6D-EFBE-4D1B1C22500F}"/>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28</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2043389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p:cNvSpPr txBox="1"/>
          <p:nvPr/>
        </p:nvSpPr>
        <p:spPr>
          <a:xfrm>
            <a:off x="1384200" y="2742840"/>
            <a:ext cx="7074000" cy="3174840"/>
          </a:xfrm>
          <a:prstGeom prst="rect">
            <a:avLst/>
          </a:prstGeom>
          <a:noFill/>
          <a:ln w="0">
            <a:noFill/>
          </a:ln>
        </p:spPr>
        <p:txBody>
          <a:bodyPr lIns="90000" tIns="46800" rIns="90000" bIns="46800" anchor="t">
            <a:normAutofit fontScale="92500" lnSpcReduction="10000"/>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Sacred and secular</a:t>
            </a:r>
          </a:p>
          <a:p>
            <a:pPr marL="514350" indent="-514350">
              <a:spcBef>
                <a:spcPts val="751"/>
              </a:spcBef>
              <a:buClr>
                <a:srgbClr val="000085"/>
              </a:buClr>
              <a:buFont typeface="+mj-lt"/>
              <a:buAutoNum type="arabicPeriod" startAt="4"/>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dirty="0">
                <a:solidFill>
                  <a:srgbClr val="000085"/>
                </a:solidFill>
                <a:latin typeface="Calibri"/>
              </a:rPr>
              <a:t>Except for work which clearly violates the God’s laws all productive work in this world is part of the sacred calling.</a:t>
            </a:r>
          </a:p>
          <a:p>
            <a:pPr marL="514350" indent="-514350">
              <a:spcBef>
                <a:spcPts val="751"/>
              </a:spcBef>
              <a:buClr>
                <a:srgbClr val="000085"/>
              </a:buClr>
              <a:buFont typeface="+mj-lt"/>
              <a:buAutoNum type="arabicPeriod" startAt="4"/>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The work world is not a separate detached world that Christian men enter every week.</a:t>
            </a:r>
            <a:endParaRPr lang="en-US" sz="3000" b="0" u="none" strike="noStrike" dirty="0">
              <a:solidFill>
                <a:srgbClr val="000000"/>
              </a:solidFill>
              <a:effectLst/>
              <a:uFillTx/>
              <a:latin typeface="Calibri"/>
            </a:endParaRPr>
          </a:p>
        </p:txBody>
      </p:sp>
      <p:sp>
        <p:nvSpPr>
          <p:cNvPr id="21" name="Slide Number Placeholder 4"/>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29</a:t>
            </a:fld>
            <a:endParaRPr lang="en-US" sz="1200" b="0" u="none" strike="noStrike" dirty="0">
              <a:solidFill>
                <a:srgbClr val="000000"/>
              </a:solidFill>
              <a:effectLst/>
              <a:uFillTx/>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PlaceHolder 1"/>
          <p:cNvSpPr>
            <a:spLocks noGrp="1"/>
          </p:cNvSpPr>
          <p:nvPr>
            <p:ph type="title"/>
          </p:nvPr>
        </p:nvSpPr>
        <p:spPr>
          <a:xfrm>
            <a:off x="482400" y="1670040"/>
            <a:ext cx="784836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b="1" u="none" strike="noStrike" dirty="0">
                <a:solidFill>
                  <a:srgbClr val="C01519"/>
                </a:solidFill>
                <a:effectLst/>
                <a:uFillTx/>
                <a:latin typeface="Maiandra GD"/>
              </a:rPr>
              <a:t> Introduction</a:t>
            </a:r>
            <a:endParaRPr lang="en-US" sz="4000" b="0" u="none" strike="noStrike" dirty="0">
              <a:solidFill>
                <a:srgbClr val="000000"/>
              </a:solidFill>
              <a:effectLst/>
              <a:uFillTx/>
              <a:latin typeface="Calibri"/>
            </a:endParaRPr>
          </a:p>
        </p:txBody>
      </p:sp>
      <p:sp>
        <p:nvSpPr>
          <p:cNvPr id="14" name="TextBox 13"/>
          <p:cNvSpPr txBox="1"/>
          <p:nvPr/>
        </p:nvSpPr>
        <p:spPr>
          <a:xfrm>
            <a:off x="1409400" y="2577960"/>
            <a:ext cx="6451560" cy="1828800"/>
          </a:xfrm>
          <a:prstGeom prst="rect">
            <a:avLst/>
          </a:prstGeom>
          <a:noFill/>
          <a:ln w="0">
            <a:noFill/>
          </a:ln>
        </p:spPr>
        <p:txBody>
          <a:bodyPr lIns="90000" tIns="46800" rIns="90000" bIns="46800" anchor="t">
            <a:normAutofit/>
          </a:bodyPr>
          <a:lstStyle/>
          <a:p>
            <a:pPr marL="343080" indent="-343080">
              <a:spcBef>
                <a:spcPts val="799"/>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000085"/>
                </a:solidFill>
                <a:effectLst/>
                <a:uFillTx/>
                <a:latin typeface="Calibri"/>
              </a:rPr>
              <a:t> God-given gift or curse of sin?</a:t>
            </a:r>
            <a:endParaRPr lang="en-US" sz="3200" b="0" u="none" strike="noStrike" dirty="0">
              <a:solidFill>
                <a:srgbClr val="000000"/>
              </a:solidFill>
              <a:effectLst/>
              <a:uFillTx/>
              <a:latin typeface="Calibri"/>
            </a:endParaRPr>
          </a:p>
        </p:txBody>
      </p:sp>
      <p:sp>
        <p:nvSpPr>
          <p:cNvPr id="15" name="Slide Number Placeholder 4"/>
          <p:cNvSpPr/>
          <p:nvPr/>
        </p:nvSpPr>
        <p:spPr>
          <a:xfrm>
            <a:off x="807408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AB8FF49-3273-41B3-8A96-616E416DB0B4}" type="slidenum">
              <a:rPr lang="en-US" sz="1200" b="0" u="none" strike="noStrike">
                <a:solidFill>
                  <a:srgbClr val="898989"/>
                </a:solidFill>
                <a:effectLst/>
                <a:uFillTx/>
                <a:latin typeface="Times New Roman"/>
              </a:rPr>
              <a:t>3</a:t>
            </a:fld>
            <a:endParaRPr lang="en-US" sz="1200" b="0" u="none" strike="noStrike" dirty="0">
              <a:solidFill>
                <a:srgbClr val="000000"/>
              </a:solidFill>
              <a:effectLst/>
              <a:uFillTx/>
              <a:latin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681E4D0-85DA-9D45-7C46-CB07753C39A6}"/>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09281936-55CD-DBE9-5C05-869D72957BFE}"/>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FE13641F-E08F-B7DD-2739-8F85FFCCED34}"/>
              </a:ext>
            </a:extLst>
          </p:cNvPr>
          <p:cNvSpPr txBox="1"/>
          <p:nvPr/>
        </p:nvSpPr>
        <p:spPr>
          <a:xfrm>
            <a:off x="1384200" y="2742840"/>
            <a:ext cx="7074000" cy="3174840"/>
          </a:xfrm>
          <a:prstGeom prst="rect">
            <a:avLst/>
          </a:prstGeom>
          <a:noFill/>
          <a:ln w="0">
            <a:noFill/>
          </a:ln>
        </p:spPr>
        <p:txBody>
          <a:bodyPr lIns="90000" tIns="46800" rIns="90000" bIns="46800" anchor="t">
            <a:normAutofit/>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Sacred and secular</a:t>
            </a:r>
          </a:p>
          <a:p>
            <a:pPr marL="514350" indent="-514350">
              <a:spcBef>
                <a:spcPts val="751"/>
              </a:spcBef>
              <a:buClr>
                <a:srgbClr val="000085"/>
              </a:buClr>
              <a:buFont typeface="+mj-lt"/>
              <a:buAutoNum type="arabicPeriod" startAt="6"/>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dirty="0">
                <a:solidFill>
                  <a:srgbClr val="000085"/>
                </a:solidFill>
                <a:latin typeface="Calibri"/>
              </a:rPr>
              <a:t>They are in the world but not of the world.</a:t>
            </a:r>
            <a:endParaRPr lang="en-US" sz="3000" b="0" u="none" strike="noStrike" dirty="0">
              <a:solidFill>
                <a:srgbClr val="000000"/>
              </a:solidFill>
              <a:effectLst/>
              <a:uFillTx/>
              <a:latin typeface="Calibri"/>
            </a:endParaRP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p:txBody>
      </p:sp>
      <p:sp>
        <p:nvSpPr>
          <p:cNvPr id="21" name="Slide Number Placeholder 4">
            <a:extLst>
              <a:ext uri="{FF2B5EF4-FFF2-40B4-BE49-F238E27FC236}">
                <a16:creationId xmlns:a16="http://schemas.microsoft.com/office/drawing/2014/main" id="{42DBE53F-54C3-E752-7DFC-258499503004}"/>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30</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14045856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3237ECC-C5FD-2B42-910E-F69F063B566D}"/>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FE470281-8D3F-1E3A-DB7B-9D99C4281D6F}"/>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5982B05B-9662-BA3B-C2D4-CED22C6FB397}"/>
              </a:ext>
            </a:extLst>
          </p:cNvPr>
          <p:cNvSpPr txBox="1"/>
          <p:nvPr/>
        </p:nvSpPr>
        <p:spPr>
          <a:xfrm>
            <a:off x="1384200" y="2742840"/>
            <a:ext cx="7074000" cy="3174840"/>
          </a:xfrm>
          <a:prstGeom prst="rect">
            <a:avLst/>
          </a:prstGeom>
          <a:noFill/>
          <a:ln w="0">
            <a:noFill/>
          </a:ln>
        </p:spPr>
        <p:txBody>
          <a:bodyPr lIns="90000" tIns="46800" rIns="90000" bIns="46800" anchor="t">
            <a:normAutofit/>
          </a:bodyPr>
          <a:lstStyle/>
          <a:p>
            <a:pPr marL="0" marR="0" lvl="0" indent="0" algn="ctr" defTabSz="914400" rtl="0" eaLnBrk="1" fontAlgn="auto" latinLnBrk="0" hangingPunct="1">
              <a:lnSpc>
                <a:spcPct val="100000"/>
              </a:lnSpc>
              <a:spcBef>
                <a:spcPts val="751"/>
              </a:spcBef>
              <a:spcAft>
                <a:spcPts val="0"/>
              </a:spcAft>
              <a:buClr>
                <a:srgbClr val="000085"/>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 You and your faith at work</a:t>
            </a:r>
          </a:p>
          <a:p>
            <a:pPr marL="514350" marR="0" lvl="0" indent="-514350" algn="l" defTabSz="914400" rtl="0" eaLnBrk="1" fontAlgn="auto" latinLnBrk="0" hangingPunct="1">
              <a:lnSpc>
                <a:spcPct val="100000"/>
              </a:lnSpc>
              <a:spcBef>
                <a:spcPts val="751"/>
              </a:spcBef>
              <a:spcAft>
                <a:spcPts val="0"/>
              </a:spcAft>
              <a:buClr>
                <a:srgbClr val="000085"/>
              </a:buClr>
              <a:buSzTx/>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Do you have a sense of your faith and God’s presence in your workplace?</a:t>
            </a:r>
          </a:p>
          <a:p>
            <a:pPr marL="514350" marR="0" lvl="0" indent="-514350" algn="l" defTabSz="914400" rtl="0" eaLnBrk="1" fontAlgn="auto" latinLnBrk="0" hangingPunct="1">
              <a:lnSpc>
                <a:spcPct val="100000"/>
              </a:lnSpc>
              <a:spcBef>
                <a:spcPts val="751"/>
              </a:spcBef>
              <a:spcAft>
                <a:spcPts val="0"/>
              </a:spcAft>
              <a:buClr>
                <a:srgbClr val="000085"/>
              </a:buClr>
              <a:buSzTx/>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How do you serve God in your workplace?</a:t>
            </a:r>
          </a:p>
          <a:p>
            <a:pPr marL="514350" marR="0" lvl="0" indent="-514350" algn="l" defTabSz="914400" rtl="0" eaLnBrk="1" fontAlgn="auto" latinLnBrk="0" hangingPunct="1">
              <a:lnSpc>
                <a:spcPct val="100000"/>
              </a:lnSpc>
              <a:spcBef>
                <a:spcPts val="751"/>
              </a:spcBef>
              <a:spcAft>
                <a:spcPts val="0"/>
              </a:spcAft>
              <a:buClr>
                <a:srgbClr val="000085"/>
              </a:buClr>
              <a:buSzTx/>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What does it entail?</a:t>
            </a:r>
            <a:endParaRPr kumimoji="0" lang="en-US" sz="3000" b="0" i="0" u="none" strike="noStrike" kern="1200" cap="none" spc="0" normalizeH="0" baseline="0" noProof="0" dirty="0">
              <a:ln>
                <a:noFill/>
              </a:ln>
              <a:solidFill>
                <a:srgbClr val="000000"/>
              </a:solidFill>
              <a:effectLst/>
              <a:uLnTx/>
              <a:uFillTx/>
              <a:latin typeface="Calibri"/>
            </a:endParaRPr>
          </a:p>
          <a:p>
            <a:pPr marL="0" marR="0" lvl="0" indent="0" algn="l" defTabSz="914400" rtl="0" eaLnBrk="1" fontAlgn="auto" latinLnBrk="0" hangingPunct="1">
              <a:lnSpc>
                <a:spcPct val="100000"/>
              </a:lnSpc>
              <a:spcBef>
                <a:spcPts val="751"/>
              </a:spcBef>
              <a:spcAft>
                <a:spcPts val="0"/>
              </a:spcAft>
              <a:buClr>
                <a:srgbClr val="000085"/>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000" b="0" i="0" u="none" strike="noStrike" kern="1200" cap="none" spc="0" normalizeH="0" baseline="0" noProof="0" dirty="0">
              <a:ln>
                <a:noFill/>
              </a:ln>
              <a:solidFill>
                <a:srgbClr val="000000"/>
              </a:solidFill>
              <a:effectLst/>
              <a:uLnTx/>
              <a:uFillTx/>
              <a:latin typeface="Calibri"/>
            </a:endParaRPr>
          </a:p>
        </p:txBody>
      </p:sp>
      <p:sp>
        <p:nvSpPr>
          <p:cNvPr id="21" name="Slide Number Placeholder 4">
            <a:extLst>
              <a:ext uri="{FF2B5EF4-FFF2-40B4-BE49-F238E27FC236}">
                <a16:creationId xmlns:a16="http://schemas.microsoft.com/office/drawing/2014/main" id="{A7F41482-3B74-C0C0-BC51-71BEF512C6C8}"/>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97574196-CECF-472B-8D0F-9CD1698733C7}" type="slidenum">
              <a:rPr kumimoji="0" lang="en-US" sz="1200" b="0" i="0" u="none" strike="noStrike" kern="1200" cap="none" spc="0" normalizeH="0" baseline="0" noProof="0">
                <a:ln>
                  <a:noFill/>
                </a:ln>
                <a:solidFill>
                  <a:srgbClr val="898989"/>
                </a:solidFill>
                <a:effectLst/>
                <a:uLnTx/>
                <a:uFillTx/>
                <a:latin typeface="Times New Roman"/>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31</a:t>
            </a:fld>
            <a:endParaRPr kumimoji="0" lang="en-US" sz="1200" b="0" i="0" u="none" strike="noStrike" kern="1200" cap="none" spc="0" normalizeH="0" baseline="0" noProof="0" dirty="0">
              <a:ln>
                <a:noFill/>
              </a:ln>
              <a:solidFill>
                <a:srgbClr val="000000"/>
              </a:solidFill>
              <a:effectLst/>
              <a:uLnTx/>
              <a:uFillTx/>
              <a:latin typeface="Times New Roman"/>
            </a:endParaRPr>
          </a:p>
        </p:txBody>
      </p:sp>
    </p:spTree>
    <p:extLst>
      <p:ext uri="{BB962C8B-B14F-4D97-AF65-F5344CB8AC3E}">
        <p14:creationId xmlns:p14="http://schemas.microsoft.com/office/powerpoint/2010/main" val="42168171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11975D3-3BA1-BC56-D0DB-F4D57945708C}"/>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3956F376-ADF9-E401-1284-44BE401E81D7}"/>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0B610D8D-AC8B-E3E4-E196-C00FBC1CF90C}"/>
              </a:ext>
            </a:extLst>
          </p:cNvPr>
          <p:cNvSpPr txBox="1"/>
          <p:nvPr/>
        </p:nvSpPr>
        <p:spPr>
          <a:xfrm>
            <a:off x="1384200" y="2742840"/>
            <a:ext cx="7074000" cy="3174840"/>
          </a:xfrm>
          <a:prstGeom prst="rect">
            <a:avLst/>
          </a:prstGeom>
          <a:noFill/>
          <a:ln w="0">
            <a:noFill/>
          </a:ln>
        </p:spPr>
        <p:txBody>
          <a:bodyPr lIns="90000" tIns="46800" rIns="90000" bIns="46800" anchor="t">
            <a:normAutofit fontScale="85000" lnSpcReduction="10000"/>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You and your faith at work</a:t>
            </a: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b="1" baseline="30000" dirty="0"/>
              <a:t> ”</a:t>
            </a:r>
            <a:r>
              <a:rPr lang="en-CA" sz="2400" b="1" dirty="0">
                <a:solidFill>
                  <a:srgbClr val="0070C0"/>
                </a:solidFill>
              </a:rPr>
              <a:t>Servants, do what you’re told by your earthly masters. And don’t just do the minimum that will get you by. Do your best. Work from the heart for your real Master, for God, confident that you’ll get paid in full when you come into your inheritance. Keep in mind always that the ultimate Master you’re serving is Christ. The sullen servant who does shoddy work will be held responsible. Being a follower of Jesus doesn’t cover up bad work.” Colossians 3:22-24 The Message Bible</a:t>
            </a:r>
            <a:endParaRPr lang="en-US" sz="2400" b="1" u="none" strike="noStrike" dirty="0">
              <a:solidFill>
                <a:srgbClr val="0070C0"/>
              </a:solidFill>
              <a:effectLst/>
              <a:uFillTx/>
              <a:latin typeface="Calibri"/>
            </a:endParaRP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p:txBody>
      </p:sp>
      <p:sp>
        <p:nvSpPr>
          <p:cNvPr id="21" name="Slide Number Placeholder 4">
            <a:extLst>
              <a:ext uri="{FF2B5EF4-FFF2-40B4-BE49-F238E27FC236}">
                <a16:creationId xmlns:a16="http://schemas.microsoft.com/office/drawing/2014/main" id="{9B5E378C-9F58-B242-43DC-92D8F9FF78DF}"/>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32</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5955516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87CCA9B-AA39-2196-4F33-84086A26648B}"/>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37092F2B-0563-9EA9-F97E-25C53CB55E77}"/>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7C91FCF0-9019-8B3B-92ED-72C3F9017485}"/>
              </a:ext>
            </a:extLst>
          </p:cNvPr>
          <p:cNvSpPr txBox="1"/>
          <p:nvPr/>
        </p:nvSpPr>
        <p:spPr>
          <a:xfrm>
            <a:off x="1384200" y="2742840"/>
            <a:ext cx="7074000" cy="3174840"/>
          </a:xfrm>
          <a:prstGeom prst="rect">
            <a:avLst/>
          </a:prstGeom>
          <a:noFill/>
          <a:ln w="0">
            <a:noFill/>
          </a:ln>
        </p:spPr>
        <p:txBody>
          <a:bodyPr lIns="90000" tIns="46800" rIns="90000" bIns="46800" anchor="t">
            <a:normAutofit/>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You and your faith at work</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dirty="0">
                <a:solidFill>
                  <a:srgbClr val="000085"/>
                </a:solidFill>
                <a:latin typeface="Calibri"/>
              </a:rPr>
              <a:t>Our heavenly Father deserves the best.</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Give of your best to the Master.</a:t>
            </a:r>
            <a:endParaRPr lang="en-US" sz="3000" b="0" u="none" strike="noStrike" dirty="0">
              <a:solidFill>
                <a:srgbClr val="000000"/>
              </a:solidFill>
              <a:effectLst/>
              <a:uFillTx/>
              <a:latin typeface="Calibri"/>
            </a:endParaRP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p:txBody>
      </p:sp>
      <p:sp>
        <p:nvSpPr>
          <p:cNvPr id="21" name="Slide Number Placeholder 4">
            <a:extLst>
              <a:ext uri="{FF2B5EF4-FFF2-40B4-BE49-F238E27FC236}">
                <a16:creationId xmlns:a16="http://schemas.microsoft.com/office/drawing/2014/main" id="{88E80542-D55F-B29C-D976-2A5EEBF503E4}"/>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33</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1685889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1E40D8C-9896-6A25-C613-9E870A8621ED}"/>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820C6878-39BF-15EE-92D0-4B1A26B6EF31}"/>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33B23A85-99BA-21F4-5189-A6F69F6EF547}"/>
              </a:ext>
            </a:extLst>
          </p:cNvPr>
          <p:cNvSpPr txBox="1"/>
          <p:nvPr/>
        </p:nvSpPr>
        <p:spPr>
          <a:xfrm>
            <a:off x="1384200" y="2742840"/>
            <a:ext cx="7074000" cy="3174840"/>
          </a:xfrm>
          <a:prstGeom prst="rect">
            <a:avLst/>
          </a:prstGeom>
          <a:noFill/>
          <a:ln w="0">
            <a:noFill/>
          </a:ln>
        </p:spPr>
        <p:txBody>
          <a:bodyPr lIns="90000" tIns="46800" rIns="90000" bIns="46800" anchor="t">
            <a:normAutofit fontScale="25000" lnSpcReduction="20000"/>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a:t>
            </a:r>
            <a:r>
              <a:rPr lang="en-US" sz="11200" b="1" u="none" strike="noStrike" dirty="0">
                <a:solidFill>
                  <a:srgbClr val="000085"/>
                </a:solidFill>
                <a:effectLst/>
                <a:uFillTx/>
                <a:latin typeface="Calibri"/>
              </a:rPr>
              <a:t>Talk the walk</a:t>
            </a:r>
          </a:p>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7600" b="1" u="none" strike="noStrike" dirty="0">
              <a:solidFill>
                <a:srgbClr val="000085"/>
              </a:solidFill>
              <a:effectLst/>
              <a:uFillTx/>
              <a:latin typeface="Calibri"/>
            </a:endParaRP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1200" dirty="0">
                <a:solidFill>
                  <a:srgbClr val="000085"/>
                </a:solidFill>
                <a:latin typeface="Franklin Gothic Medium" panose="020B0603020102020204" pitchFamily="34" charset="0"/>
              </a:rPr>
              <a:t>The most important principle of sharing your faith at work is that God must direct it.</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1200" dirty="0">
                <a:solidFill>
                  <a:srgbClr val="000085"/>
                </a:solidFill>
                <a:latin typeface="Franklin Gothic Medium" panose="020B0603020102020204" pitchFamily="34" charset="0"/>
              </a:rPr>
              <a:t>A caring attitude at work is almost always welcomed in the workplace and will open doors.</a:t>
            </a: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11200" b="0" u="none" strike="noStrike" dirty="0">
              <a:solidFill>
                <a:srgbClr val="000000"/>
              </a:solidFill>
              <a:effectLst/>
              <a:uFillTx/>
              <a:latin typeface="Calibri"/>
            </a:endParaRP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a:t>
            </a:r>
            <a:endParaRPr lang="en-US" sz="3000" b="0" u="none" strike="noStrike" dirty="0">
              <a:solidFill>
                <a:srgbClr val="000000"/>
              </a:solidFill>
              <a:effectLst/>
              <a:uFillTx/>
              <a:latin typeface="Calibri"/>
            </a:endParaRPr>
          </a:p>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p:txBody>
      </p:sp>
      <p:sp>
        <p:nvSpPr>
          <p:cNvPr id="21" name="Slide Number Placeholder 4">
            <a:extLst>
              <a:ext uri="{FF2B5EF4-FFF2-40B4-BE49-F238E27FC236}">
                <a16:creationId xmlns:a16="http://schemas.microsoft.com/office/drawing/2014/main" id="{C29A6347-9192-2E64-8925-279B21C80E08}"/>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34</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3049425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4C53948-D828-CF17-AF7A-358B2E10B767}"/>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4102A3FC-D442-879E-282F-F32D68BB3791}"/>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682576A0-7F86-FA3C-AAE4-A42D8007B34C}"/>
              </a:ext>
            </a:extLst>
          </p:cNvPr>
          <p:cNvSpPr txBox="1"/>
          <p:nvPr/>
        </p:nvSpPr>
        <p:spPr>
          <a:xfrm>
            <a:off x="1384200" y="2742840"/>
            <a:ext cx="7074000" cy="3174840"/>
          </a:xfrm>
          <a:prstGeom prst="rect">
            <a:avLst/>
          </a:prstGeom>
          <a:noFill/>
          <a:ln w="0">
            <a:noFill/>
          </a:ln>
        </p:spPr>
        <p:txBody>
          <a:bodyPr lIns="90000" tIns="46800" rIns="90000" bIns="46800" anchor="t">
            <a:normAutofit/>
          </a:bodyPr>
          <a:lstStyle/>
          <a:p>
            <a:pPr marL="0" marR="0" lvl="0" indent="0" algn="ctr" defTabSz="914400" rtl="0" eaLnBrk="1" fontAlgn="auto" latinLnBrk="0" hangingPunct="1">
              <a:lnSpc>
                <a:spcPct val="100000"/>
              </a:lnSpc>
              <a:spcBef>
                <a:spcPts val="751"/>
              </a:spcBef>
              <a:spcAft>
                <a:spcPts val="0"/>
              </a:spcAft>
              <a:buClr>
                <a:srgbClr val="000085"/>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Living the Jesus walk</a:t>
            </a:r>
          </a:p>
          <a:p>
            <a:pPr marL="514350" marR="0" lvl="0" indent="-514350" algn="l" defTabSz="914400" rtl="0" eaLnBrk="1" fontAlgn="auto" latinLnBrk="0" hangingPunct="1">
              <a:lnSpc>
                <a:spcPct val="100000"/>
              </a:lnSpc>
              <a:spcBef>
                <a:spcPts val="751"/>
              </a:spcBef>
              <a:spcAft>
                <a:spcPts val="0"/>
              </a:spcAft>
              <a:buClr>
                <a:srgbClr val="000085"/>
              </a:buClr>
              <a:buSzTx/>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What should be the reputation of the man of God in the workplace?</a:t>
            </a:r>
          </a:p>
          <a:p>
            <a:pPr marL="514350" marR="0" lvl="0" indent="-514350" algn="l" defTabSz="914400" rtl="0" eaLnBrk="1" fontAlgn="auto" latinLnBrk="0" hangingPunct="1">
              <a:lnSpc>
                <a:spcPct val="100000"/>
              </a:lnSpc>
              <a:spcBef>
                <a:spcPts val="751"/>
              </a:spcBef>
              <a:spcAft>
                <a:spcPts val="0"/>
              </a:spcAft>
              <a:buClr>
                <a:srgbClr val="000085"/>
              </a:buClr>
              <a:buSzTx/>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000" b="1" i="0" u="none" strike="noStrike" kern="1200" cap="none" spc="0" normalizeH="0" baseline="0" noProof="0" dirty="0">
                <a:ln>
                  <a:noFill/>
                </a:ln>
                <a:solidFill>
                  <a:srgbClr val="000085"/>
                </a:solidFill>
                <a:effectLst/>
                <a:uLnTx/>
                <a:uFillTx/>
                <a:latin typeface="Calibri"/>
              </a:rPr>
              <a:t>What was Daniel’s reputation?</a:t>
            </a:r>
            <a:endParaRPr kumimoji="0" lang="en-US" sz="3000" b="0" i="0" u="none" strike="noStrike" kern="1200" cap="none" spc="0" normalizeH="0" baseline="0" noProof="0" dirty="0">
              <a:ln>
                <a:noFill/>
              </a:ln>
              <a:solidFill>
                <a:srgbClr val="000000"/>
              </a:solidFill>
              <a:effectLst/>
              <a:uLnTx/>
              <a:uFillTx/>
              <a:latin typeface="Calibri"/>
            </a:endParaRPr>
          </a:p>
          <a:p>
            <a:pPr marL="0" marR="0" lvl="0" indent="0" algn="l" defTabSz="914400" rtl="0" eaLnBrk="1" fontAlgn="auto" latinLnBrk="0" hangingPunct="1">
              <a:lnSpc>
                <a:spcPct val="100000"/>
              </a:lnSpc>
              <a:spcBef>
                <a:spcPts val="751"/>
              </a:spcBef>
              <a:spcAft>
                <a:spcPts val="0"/>
              </a:spcAft>
              <a:buClr>
                <a:srgbClr val="000085"/>
              </a:buClr>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000" b="0" i="0" u="none" strike="noStrike" kern="1200" cap="none" spc="0" normalizeH="0" baseline="0" noProof="0" dirty="0">
              <a:ln>
                <a:noFill/>
              </a:ln>
              <a:solidFill>
                <a:srgbClr val="000000"/>
              </a:solidFill>
              <a:effectLst/>
              <a:uLnTx/>
              <a:uFillTx/>
              <a:latin typeface="Calibri"/>
            </a:endParaRPr>
          </a:p>
          <a:p>
            <a:pPr marL="343080" marR="0" lvl="0" indent="-343080" algn="l" defTabSz="914400" rtl="0" eaLnBrk="1" fontAlgn="auto" latinLnBrk="0" hangingPunct="1">
              <a:lnSpc>
                <a:spcPct val="100000"/>
              </a:lnSpc>
              <a:spcBef>
                <a:spcPts val="751"/>
              </a:spcBef>
              <a:spcAft>
                <a:spcPts val="0"/>
              </a:spcAft>
              <a:buClr>
                <a:srgbClr val="000085"/>
              </a:buClr>
              <a:buSzTx/>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000" b="0" i="0" u="none" strike="noStrike" kern="1200" cap="none" spc="0" normalizeH="0" baseline="0" noProof="0" dirty="0">
              <a:ln>
                <a:noFill/>
              </a:ln>
              <a:solidFill>
                <a:srgbClr val="000000"/>
              </a:solidFill>
              <a:effectLst/>
              <a:uLnTx/>
              <a:uFillTx/>
              <a:latin typeface="Calibri"/>
            </a:endParaRPr>
          </a:p>
        </p:txBody>
      </p:sp>
      <p:sp>
        <p:nvSpPr>
          <p:cNvPr id="21" name="Slide Number Placeholder 4">
            <a:extLst>
              <a:ext uri="{FF2B5EF4-FFF2-40B4-BE49-F238E27FC236}">
                <a16:creationId xmlns:a16="http://schemas.microsoft.com/office/drawing/2014/main" id="{C6FE8692-0975-354D-2506-8BAD8644E284}"/>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97574196-CECF-472B-8D0F-9CD1698733C7}" type="slidenum">
              <a:rPr kumimoji="0" lang="en-US" sz="1200" b="0" i="0" u="none" strike="noStrike" kern="1200" cap="none" spc="0" normalizeH="0" baseline="0" noProof="0">
                <a:ln>
                  <a:noFill/>
                </a:ln>
                <a:solidFill>
                  <a:srgbClr val="898989"/>
                </a:solidFill>
                <a:effectLst/>
                <a:uLnTx/>
                <a:uFillTx/>
                <a:latin typeface="Times New Roman"/>
              </a:rPr>
              <a:pPr marL="0" marR="0" lvl="0" indent="0" algn="r" defTabSz="914400" rtl="0" eaLnBrk="1" fontAlgn="auto" latinLnBrk="0" hangingPunct="1">
                <a:lnSpc>
                  <a:spcPct val="10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35</a:t>
            </a:fld>
            <a:endParaRPr kumimoji="0" lang="en-US" sz="1200" b="0" i="0" u="none" strike="noStrike" kern="1200" cap="none" spc="0" normalizeH="0" baseline="0" noProof="0" dirty="0">
              <a:ln>
                <a:noFill/>
              </a:ln>
              <a:solidFill>
                <a:srgbClr val="000000"/>
              </a:solidFill>
              <a:effectLst/>
              <a:uLnTx/>
              <a:uFillTx/>
              <a:latin typeface="Times New Roman"/>
            </a:endParaRPr>
          </a:p>
        </p:txBody>
      </p:sp>
    </p:spTree>
    <p:extLst>
      <p:ext uri="{BB962C8B-B14F-4D97-AF65-F5344CB8AC3E}">
        <p14:creationId xmlns:p14="http://schemas.microsoft.com/office/powerpoint/2010/main" val="23372441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58BFC39-7ABF-E31E-175E-659AF7FB1D6A}"/>
            </a:ext>
          </a:extLst>
        </p:cNvPr>
        <p:cNvGrpSpPr/>
        <p:nvPr/>
      </p:nvGrpSpPr>
      <p:grpSpPr>
        <a:xfrm>
          <a:off x="0" y="0"/>
          <a:ext cx="0" cy="0"/>
          <a:chOff x="0" y="0"/>
          <a:chExt cx="0" cy="0"/>
        </a:xfrm>
      </p:grpSpPr>
      <p:sp>
        <p:nvSpPr>
          <p:cNvPr id="19" name="PlaceHolder 1">
            <a:extLst>
              <a:ext uri="{FF2B5EF4-FFF2-40B4-BE49-F238E27FC236}">
                <a16:creationId xmlns:a16="http://schemas.microsoft.com/office/drawing/2014/main" id="{43C06888-2802-1048-60EF-964FE94D3E31}"/>
              </a:ext>
            </a:extLst>
          </p:cNvPr>
          <p:cNvSpPr>
            <a:spLocks noGrp="1"/>
          </p:cNvSpPr>
          <p:nvPr>
            <p:ph type="title"/>
          </p:nvPr>
        </p:nvSpPr>
        <p:spPr>
          <a:xfrm>
            <a:off x="609480" y="1892160"/>
            <a:ext cx="7848720" cy="9144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A Man of God in the Workplace</a:t>
            </a:r>
            <a:endParaRPr lang="en-US" sz="4000" b="0" u="none" strike="noStrike" dirty="0">
              <a:solidFill>
                <a:srgbClr val="000000"/>
              </a:solidFill>
              <a:effectLst/>
              <a:uFillTx/>
              <a:latin typeface="Calibri"/>
            </a:endParaRPr>
          </a:p>
        </p:txBody>
      </p:sp>
      <p:sp>
        <p:nvSpPr>
          <p:cNvPr id="20" name="TextBox 19">
            <a:extLst>
              <a:ext uri="{FF2B5EF4-FFF2-40B4-BE49-F238E27FC236}">
                <a16:creationId xmlns:a16="http://schemas.microsoft.com/office/drawing/2014/main" id="{06FB0523-556F-A77F-7935-D2B14BA715D6}"/>
              </a:ext>
            </a:extLst>
          </p:cNvPr>
          <p:cNvSpPr txBox="1"/>
          <p:nvPr/>
        </p:nvSpPr>
        <p:spPr>
          <a:xfrm>
            <a:off x="1384200" y="2742840"/>
            <a:ext cx="7074000" cy="3174840"/>
          </a:xfrm>
          <a:prstGeom prst="rect">
            <a:avLst/>
          </a:prstGeom>
          <a:noFill/>
          <a:ln w="0">
            <a:noFill/>
          </a:ln>
        </p:spPr>
        <p:txBody>
          <a:bodyPr lIns="90000" tIns="46800" rIns="90000" bIns="46800" anchor="t">
            <a:normAutofit fontScale="92500" lnSpcReduction="20000"/>
          </a:bodyPr>
          <a:lstStyle/>
          <a:p>
            <a:pPr algn="ct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If you don’t work, you don’t eat</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dirty="0">
                <a:solidFill>
                  <a:srgbClr val="000085"/>
                </a:solidFill>
                <a:latin typeface="Calibri"/>
              </a:rPr>
              <a:t>Paul wrote about a work problem.</a:t>
            </a:r>
          </a:p>
          <a:p>
            <a:pPr>
              <a:spcBef>
                <a:spcPts val="751"/>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2800" b="1" dirty="0">
                <a:solidFill>
                  <a:srgbClr val="0070C0"/>
                </a:solidFill>
              </a:rPr>
              <a:t>“We hear that some among you are idle and disruptive. They are not busy; they are busybodies. </a:t>
            </a:r>
            <a:r>
              <a:rPr lang="en-CA" sz="2800" b="1" baseline="30000" dirty="0">
                <a:solidFill>
                  <a:srgbClr val="0070C0"/>
                </a:solidFill>
              </a:rPr>
              <a:t>12 </a:t>
            </a:r>
            <a:r>
              <a:rPr lang="en-CA" sz="2800" b="1" dirty="0">
                <a:solidFill>
                  <a:srgbClr val="0070C0"/>
                </a:solidFill>
              </a:rPr>
              <a:t>Such people we command and urge in the Lord Jesus Christ to settle down and earn the food they eat.” 2 Thessalonians 3:11-12 NIV.</a:t>
            </a:r>
            <a:endParaRPr lang="en-US" sz="2800" b="1" u="none" strike="noStrike" dirty="0">
              <a:solidFill>
                <a:srgbClr val="0070C0"/>
              </a:solidFill>
              <a:effectLst/>
              <a:uFillTx/>
              <a:latin typeface="Calibri"/>
            </a:endParaRPr>
          </a:p>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000" b="0" u="none" strike="noStrike" dirty="0">
              <a:solidFill>
                <a:srgbClr val="000000"/>
              </a:solidFill>
              <a:effectLst/>
              <a:uFillTx/>
              <a:latin typeface="Calibri"/>
            </a:endParaRPr>
          </a:p>
        </p:txBody>
      </p:sp>
      <p:sp>
        <p:nvSpPr>
          <p:cNvPr id="21" name="Slide Number Placeholder 4">
            <a:extLst>
              <a:ext uri="{FF2B5EF4-FFF2-40B4-BE49-F238E27FC236}">
                <a16:creationId xmlns:a16="http://schemas.microsoft.com/office/drawing/2014/main" id="{D359AA5F-43B7-DC9D-1765-FA00563C74FA}"/>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7574196-CECF-472B-8D0F-9CD1698733C7}" type="slidenum">
              <a:rPr lang="en-US" sz="1200" b="0" u="none" strike="noStrike">
                <a:solidFill>
                  <a:srgbClr val="898989"/>
                </a:solidFill>
                <a:effectLst/>
                <a:uFillTx/>
                <a:latin typeface="Times New Roman"/>
              </a:rPr>
              <a:t>36</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25258443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D5C922-6537-89E3-8D38-0A126FA00F71}"/>
              </a:ext>
            </a:extLst>
          </p:cNvPr>
          <p:cNvSpPr txBox="1"/>
          <p:nvPr/>
        </p:nvSpPr>
        <p:spPr>
          <a:xfrm>
            <a:off x="970156" y="2029522"/>
            <a:ext cx="7479933" cy="1815882"/>
          </a:xfrm>
          <a:prstGeom prst="rect">
            <a:avLst/>
          </a:prstGeom>
          <a:noFill/>
        </p:spPr>
        <p:txBody>
          <a:bodyPr wrap="none" rtlCol="0">
            <a:spAutoFit/>
          </a:bodyPr>
          <a:lstStyle/>
          <a:p>
            <a:r>
              <a:rPr lang="en-US" sz="2800" dirty="0">
                <a:solidFill>
                  <a:srgbClr val="0070C0"/>
                </a:solidFill>
                <a:latin typeface="Franklin Gothic Medium" panose="020B0603020102020204" pitchFamily="34" charset="0"/>
              </a:rPr>
              <a:t>All able bodied and able minded Christian men </a:t>
            </a:r>
          </a:p>
          <a:p>
            <a:r>
              <a:rPr lang="en-US" sz="2800" dirty="0">
                <a:solidFill>
                  <a:srgbClr val="0070C0"/>
                </a:solidFill>
                <a:latin typeface="Franklin Gothic Medium" panose="020B0603020102020204" pitchFamily="34" charset="0"/>
              </a:rPr>
              <a:t>have an obligation to work for their </a:t>
            </a:r>
          </a:p>
          <a:p>
            <a:r>
              <a:rPr lang="en-US" sz="2800" dirty="0">
                <a:solidFill>
                  <a:srgbClr val="0070C0"/>
                </a:solidFill>
                <a:latin typeface="Franklin Gothic Medium" panose="020B0603020102020204" pitchFamily="34" charset="0"/>
              </a:rPr>
              <a:t>own bread and if possible, for enough to </a:t>
            </a:r>
          </a:p>
          <a:p>
            <a:r>
              <a:rPr lang="en-US" sz="2800" dirty="0">
                <a:solidFill>
                  <a:srgbClr val="0070C0"/>
                </a:solidFill>
                <a:latin typeface="Franklin Gothic Medium" panose="020B0603020102020204" pitchFamily="34" charset="0"/>
              </a:rPr>
              <a:t>share with others who have unmet needs.</a:t>
            </a:r>
          </a:p>
        </p:txBody>
      </p:sp>
    </p:spTree>
    <p:extLst>
      <p:ext uri="{BB962C8B-B14F-4D97-AF65-F5344CB8AC3E}">
        <p14:creationId xmlns:p14="http://schemas.microsoft.com/office/powerpoint/2010/main" val="39843746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PlaceHolder 1"/>
          <p:cNvSpPr>
            <a:spLocks noGrp="1"/>
          </p:cNvSpPr>
          <p:nvPr>
            <p:ph type="title"/>
          </p:nvPr>
        </p:nvSpPr>
        <p:spPr>
          <a:xfrm>
            <a:off x="419040" y="1973160"/>
            <a:ext cx="7848720" cy="79560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Work/Life Balance</a:t>
            </a:r>
            <a:endParaRPr lang="en-US" sz="4000" b="0" u="none" strike="noStrike" dirty="0">
              <a:solidFill>
                <a:srgbClr val="000000"/>
              </a:solidFill>
              <a:effectLst/>
              <a:uFillTx/>
              <a:latin typeface="Calibri"/>
            </a:endParaRPr>
          </a:p>
        </p:txBody>
      </p:sp>
      <p:sp>
        <p:nvSpPr>
          <p:cNvPr id="23" name="TextBox 22"/>
          <p:cNvSpPr txBox="1"/>
          <p:nvPr/>
        </p:nvSpPr>
        <p:spPr>
          <a:xfrm>
            <a:off x="1181160" y="3034800"/>
            <a:ext cx="7074000" cy="1955880"/>
          </a:xfrm>
          <a:prstGeom prst="rect">
            <a:avLst/>
          </a:prstGeom>
          <a:noFill/>
          <a:ln w="0">
            <a:noFill/>
          </a:ln>
        </p:spPr>
        <p:txBody>
          <a:bodyPr lIns="90000" tIns="46800" rIns="90000" bIns="46800" anchor="t">
            <a:normAutofit fontScale="85000" lnSpcReduction="19999"/>
          </a:bodyPr>
          <a:lstStyle/>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What should a man do who finds that his work life is out of balance?</a:t>
            </a:r>
            <a:endParaRPr lang="en-US" sz="3000" b="0" u="none" strike="noStrike" dirty="0">
              <a:solidFill>
                <a:srgbClr val="000000"/>
              </a:solidFill>
              <a:effectLst/>
              <a:uFillTx/>
              <a:latin typeface="Calibri"/>
            </a:endParaRPr>
          </a:p>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The problem we don’t want to talk about- busyness.</a:t>
            </a:r>
            <a:endParaRPr lang="en-US" sz="3000" b="0" u="none" strike="noStrike" dirty="0">
              <a:solidFill>
                <a:srgbClr val="000000"/>
              </a:solidFill>
              <a:effectLst/>
              <a:uFillTx/>
              <a:latin typeface="Calibri"/>
            </a:endParaRPr>
          </a:p>
          <a:p>
            <a:pPr marL="343080" indent="-343080">
              <a:spcBef>
                <a:spcPts val="799"/>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000085"/>
                </a:solidFill>
                <a:effectLst/>
                <a:uFillTx/>
                <a:latin typeface="Calibri"/>
              </a:rPr>
              <a:t>	</a:t>
            </a:r>
            <a:endParaRPr lang="en-US" sz="3200" b="0" u="none" strike="noStrike" dirty="0">
              <a:solidFill>
                <a:srgbClr val="000000"/>
              </a:solidFill>
              <a:effectLst/>
              <a:uFillTx/>
              <a:latin typeface="Calibri"/>
            </a:endParaRPr>
          </a:p>
        </p:txBody>
      </p:sp>
      <p:sp>
        <p:nvSpPr>
          <p:cNvPr id="24" name="Slide Number Placeholder 4"/>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AE3E224-3BB6-44CC-B0B5-D86E77559B37}" type="slidenum">
              <a:rPr lang="en-US" sz="1200" b="0" u="none" strike="noStrike">
                <a:solidFill>
                  <a:srgbClr val="898989"/>
                </a:solidFill>
                <a:effectLst/>
                <a:uFillTx/>
                <a:latin typeface="Times New Roman"/>
              </a:rPr>
              <a:t>38</a:t>
            </a:fld>
            <a:endParaRPr lang="en-US" sz="1200" b="0" u="none" strike="noStrike" dirty="0">
              <a:solidFill>
                <a:srgbClr val="000000"/>
              </a:solidFill>
              <a:effectLst/>
              <a:uFillTx/>
              <a:latin typeface="Times New Roman"/>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PlaceHolder 1"/>
          <p:cNvSpPr>
            <a:spLocks noGrp="1"/>
          </p:cNvSpPr>
          <p:nvPr>
            <p:ph type="title"/>
          </p:nvPr>
        </p:nvSpPr>
        <p:spPr>
          <a:xfrm>
            <a:off x="507960" y="1935000"/>
            <a:ext cx="7848720" cy="8337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Workplace Issues</a:t>
            </a:r>
            <a:endParaRPr lang="en-US" sz="4000" b="0" u="none" strike="noStrike" dirty="0">
              <a:solidFill>
                <a:srgbClr val="000000"/>
              </a:solidFill>
              <a:effectLst/>
              <a:uFillTx/>
              <a:latin typeface="Calibri"/>
            </a:endParaRPr>
          </a:p>
        </p:txBody>
      </p:sp>
      <p:sp>
        <p:nvSpPr>
          <p:cNvPr id="26" name="TextBox 25"/>
          <p:cNvSpPr txBox="1"/>
          <p:nvPr/>
        </p:nvSpPr>
        <p:spPr>
          <a:xfrm>
            <a:off x="1397160" y="2806560"/>
            <a:ext cx="6387840" cy="2337120"/>
          </a:xfrm>
          <a:prstGeom prst="rect">
            <a:avLst/>
          </a:prstGeom>
          <a:noFill/>
          <a:ln w="0">
            <a:noFill/>
          </a:ln>
        </p:spPr>
        <p:txBody>
          <a:bodyPr lIns="90000" tIns="46800" rIns="90000" bIns="46800" anchor="t">
            <a:normAutofit fontScale="85000" lnSpcReduction="20000"/>
          </a:bodyPr>
          <a:lstStyle/>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If you’re the boss - remember you have a boss in heaven.</a:t>
            </a:r>
          </a:p>
          <a:p>
            <a:pPr marL="514350" indent="-514350">
              <a:spcBef>
                <a:spcPts val="751"/>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70C0"/>
                </a:solidFill>
                <a:effectLst/>
                <a:uFillTx/>
                <a:latin typeface="Calibri"/>
              </a:rPr>
              <a:t>Treat people the way Jesus would treated them.</a:t>
            </a:r>
          </a:p>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Conflict and clashes.</a:t>
            </a:r>
            <a:endParaRPr lang="en-US" sz="3000" b="0" u="none" strike="noStrike" dirty="0">
              <a:solidFill>
                <a:srgbClr val="000000"/>
              </a:solidFill>
              <a:effectLst/>
              <a:uFillTx/>
              <a:latin typeface="Calibri"/>
            </a:endParaRPr>
          </a:p>
          <a:p>
            <a:pPr marL="343080" indent="-343080">
              <a:spcBef>
                <a:spcPts val="751"/>
              </a:spcBef>
              <a:buClr>
                <a:srgbClr val="000085"/>
              </a:buClr>
              <a:buFont typeface="Arial"/>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000" b="1" u="none" strike="noStrike" dirty="0">
                <a:solidFill>
                  <a:srgbClr val="000085"/>
                </a:solidFill>
                <a:effectLst/>
                <a:uFillTx/>
                <a:latin typeface="Calibri"/>
              </a:rPr>
              <a:t> The trial of job loss.</a:t>
            </a:r>
            <a:endParaRPr lang="en-US" sz="3000" b="0" u="none" strike="noStrike" dirty="0">
              <a:solidFill>
                <a:srgbClr val="000000"/>
              </a:solidFill>
              <a:effectLst/>
              <a:uFillTx/>
              <a:latin typeface="Calibri"/>
            </a:endParaRPr>
          </a:p>
        </p:txBody>
      </p:sp>
      <p:sp>
        <p:nvSpPr>
          <p:cNvPr id="27" name="Slide Number Placeholder 4"/>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2935470-431B-441F-B4C6-39B23649D93A}" type="slidenum">
              <a:rPr lang="en-US" sz="1200" b="0" u="none" strike="noStrike">
                <a:solidFill>
                  <a:srgbClr val="898989"/>
                </a:solidFill>
                <a:effectLst/>
                <a:uFillTx/>
                <a:latin typeface="Times New Roman"/>
              </a:rPr>
              <a:t>39</a:t>
            </a:fld>
            <a:endParaRPr lang="en-US" sz="1200" b="0" u="none" strike="noStrike" dirty="0">
              <a:solidFill>
                <a:srgbClr val="000000"/>
              </a:solidFill>
              <a:effectLst/>
              <a:uFillTx/>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0CB6C37-4BAC-1981-7729-4F5000711F1E}"/>
              </a:ext>
            </a:extLst>
          </p:cNvPr>
          <p:cNvSpPr txBox="1"/>
          <p:nvPr/>
        </p:nvSpPr>
        <p:spPr>
          <a:xfrm>
            <a:off x="886824" y="2241395"/>
            <a:ext cx="7628370" cy="2092881"/>
          </a:xfrm>
          <a:prstGeom prst="rect">
            <a:avLst/>
          </a:prstGeom>
          <a:noFill/>
        </p:spPr>
        <p:txBody>
          <a:bodyPr wrap="none" rtlCol="0">
            <a:spAutoFit/>
          </a:bodyPr>
          <a:lstStyle/>
          <a:p>
            <a:r>
              <a:rPr lang="en-US" sz="2800" dirty="0">
                <a:solidFill>
                  <a:srgbClr val="0070C0"/>
                </a:solidFill>
              </a:rPr>
              <a:t>Work was given as a gift from God. Adam was:</a:t>
            </a:r>
          </a:p>
          <a:p>
            <a:pPr marL="342900" indent="-342900">
              <a:buFont typeface="+mj-lt"/>
              <a:buAutoNum type="arabicPeriod"/>
            </a:pPr>
            <a:r>
              <a:rPr lang="en-US" sz="2800" dirty="0">
                <a:solidFill>
                  <a:srgbClr val="0070C0"/>
                </a:solidFill>
              </a:rPr>
              <a:t>The husbandman of animals.</a:t>
            </a:r>
          </a:p>
          <a:p>
            <a:pPr marL="342900" indent="-342900">
              <a:buFont typeface="+mj-lt"/>
              <a:buAutoNum type="arabicPeriod"/>
            </a:pPr>
            <a:r>
              <a:rPr lang="en-US" sz="2800" dirty="0">
                <a:solidFill>
                  <a:srgbClr val="0070C0"/>
                </a:solidFill>
              </a:rPr>
              <a:t>Cultivator of plants.</a:t>
            </a:r>
          </a:p>
          <a:p>
            <a:pPr marL="342900" indent="-342900">
              <a:buFont typeface="+mj-lt"/>
              <a:buAutoNum type="arabicPeriod"/>
            </a:pPr>
            <a:r>
              <a:rPr lang="en-US" sz="2800" dirty="0">
                <a:solidFill>
                  <a:srgbClr val="0070C0"/>
                </a:solidFill>
              </a:rPr>
              <a:t>Shaper of his environment.</a:t>
            </a:r>
          </a:p>
          <a:p>
            <a:pPr algn="ctr"/>
            <a:endParaRPr lang="en-US" dirty="0"/>
          </a:p>
        </p:txBody>
      </p:sp>
    </p:spTree>
    <p:extLst>
      <p:ext uri="{BB962C8B-B14F-4D97-AF65-F5344CB8AC3E}">
        <p14:creationId xmlns:p14="http://schemas.microsoft.com/office/powerpoint/2010/main" val="64410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6004111-570D-D4B8-FE07-22EE86BC31AF}"/>
              </a:ext>
            </a:extLst>
          </p:cNvPr>
          <p:cNvSpPr txBox="1"/>
          <p:nvPr/>
        </p:nvSpPr>
        <p:spPr>
          <a:xfrm>
            <a:off x="301083" y="2196791"/>
            <a:ext cx="8467383" cy="3108543"/>
          </a:xfrm>
          <a:prstGeom prst="rect">
            <a:avLst/>
          </a:prstGeom>
          <a:noFill/>
        </p:spPr>
        <p:txBody>
          <a:bodyPr wrap="none" rtlCol="0">
            <a:spAutoFit/>
          </a:bodyPr>
          <a:lstStyle/>
          <a:p>
            <a:pPr algn="ctr"/>
            <a:r>
              <a:rPr lang="en-US" sz="2800" dirty="0">
                <a:solidFill>
                  <a:schemeClr val="accent2">
                    <a:lumMod val="50000"/>
                  </a:schemeClr>
                </a:solidFill>
              </a:rPr>
              <a:t>The result of sin:</a:t>
            </a:r>
          </a:p>
          <a:p>
            <a:pPr marL="342900" indent="-342900">
              <a:buFont typeface="+mj-lt"/>
              <a:buAutoNum type="arabicPeriod"/>
            </a:pPr>
            <a:r>
              <a:rPr lang="en-US" sz="2800" dirty="0">
                <a:solidFill>
                  <a:srgbClr val="0070C0"/>
                </a:solidFill>
              </a:rPr>
              <a:t>Work became harder.</a:t>
            </a:r>
          </a:p>
          <a:p>
            <a:pPr marL="342900" indent="-342900">
              <a:buFont typeface="+mj-lt"/>
              <a:buAutoNum type="arabicPeriod"/>
            </a:pPr>
            <a:r>
              <a:rPr lang="en-US" sz="2800" dirty="0">
                <a:solidFill>
                  <a:srgbClr val="0070C0"/>
                </a:solidFill>
              </a:rPr>
              <a:t>The ground was cursed, but work was not cursed.</a:t>
            </a:r>
          </a:p>
          <a:p>
            <a:pPr marL="342900" indent="-342900">
              <a:buFont typeface="+mj-lt"/>
              <a:buAutoNum type="arabicPeriod"/>
            </a:pPr>
            <a:r>
              <a:rPr lang="en-US" sz="2800" dirty="0">
                <a:solidFill>
                  <a:srgbClr val="0070C0"/>
                </a:solidFill>
              </a:rPr>
              <a:t>The fundamental merit of work was not lost. Man </a:t>
            </a:r>
          </a:p>
          <a:p>
            <a:r>
              <a:rPr lang="en-US" sz="2800" dirty="0">
                <a:solidFill>
                  <a:srgbClr val="0070C0"/>
                </a:solidFill>
              </a:rPr>
              <a:t>    continue to find satisfaction in being useful, </a:t>
            </a:r>
          </a:p>
          <a:p>
            <a:r>
              <a:rPr lang="en-US" sz="2800" dirty="0">
                <a:solidFill>
                  <a:srgbClr val="0070C0"/>
                </a:solidFill>
              </a:rPr>
              <a:t>    producing things and making a difference in </a:t>
            </a:r>
          </a:p>
          <a:p>
            <a:r>
              <a:rPr lang="en-US" sz="2800" dirty="0">
                <a:solidFill>
                  <a:srgbClr val="0070C0"/>
                </a:solidFill>
              </a:rPr>
              <a:t>    the world.</a:t>
            </a:r>
          </a:p>
        </p:txBody>
      </p:sp>
    </p:spTree>
    <p:extLst>
      <p:ext uri="{BB962C8B-B14F-4D97-AF65-F5344CB8AC3E}">
        <p14:creationId xmlns:p14="http://schemas.microsoft.com/office/powerpoint/2010/main" val="3880369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PlaceHolder 1"/>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What is a man’s calling?</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God created each man with a unique combination of personality, tendencies, orientation and innate abilities.</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2400" b="1" dirty="0">
                <a:solidFill>
                  <a:schemeClr val="accent2">
                    <a:lumMod val="75000"/>
                  </a:schemeClr>
                </a:solidFill>
              </a:rPr>
              <a:t>To the extent that man becomes aware of what he is gifted to do, he will likely go into the kind of work that fits him. That is his calling.</a:t>
            </a:r>
            <a:endParaRPr lang="en-US" sz="2400" b="0" u="none" strike="noStrike" dirty="0">
              <a:solidFill>
                <a:schemeClr val="accent2">
                  <a:lumMod val="75000"/>
                </a:schemeClr>
              </a:solidFill>
              <a:effectLst/>
              <a:uFillTx/>
              <a:latin typeface="Calibri"/>
            </a:endParaRPr>
          </a:p>
        </p:txBody>
      </p:sp>
      <p:sp>
        <p:nvSpPr>
          <p:cNvPr id="18" name="Slide Number Placeholder 4"/>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6</a:t>
            </a:fld>
            <a:endParaRPr lang="en-US" sz="1200" b="0" u="none" strike="noStrike" dirty="0">
              <a:solidFill>
                <a:srgbClr val="000000"/>
              </a:solidFill>
              <a:effectLst/>
              <a:uFillTx/>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7858DF5-09C6-97CF-4C7B-16A88F62D542}"/>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0B26C166-1956-9862-D4FA-9CC32AFB1D40}"/>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F256F00C-9C0E-015E-DE9A-099500D86BB4}"/>
              </a:ext>
            </a:extLst>
          </p:cNvPr>
          <p:cNvSpPr txBox="1"/>
          <p:nvPr/>
        </p:nvSpPr>
        <p:spPr>
          <a:xfrm>
            <a:off x="1333439" y="2369880"/>
            <a:ext cx="6974219" cy="3662280"/>
          </a:xfrm>
          <a:prstGeom prst="rect">
            <a:avLst/>
          </a:prstGeom>
          <a:noFill/>
          <a:ln w="0">
            <a:noFill/>
          </a:ln>
        </p:spPr>
        <p:txBody>
          <a:bodyPr lIns="90000" tIns="46800" rIns="90000" bIns="46800" anchor="t">
            <a:normAutofit fontScale="40000" lnSpcReduction="2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5100" b="1" u="none" strike="noStrike" dirty="0">
                <a:solidFill>
                  <a:srgbClr val="000085"/>
                </a:solidFill>
                <a:effectLst/>
                <a:uFillTx/>
                <a:latin typeface="Franklin Gothic Medium" panose="020B0603020102020204" pitchFamily="34" charset="0"/>
              </a:rPr>
              <a:t>What is a man’s calling?</a:t>
            </a:r>
          </a:p>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5100" b="1" u="none" strike="noStrike" dirty="0">
              <a:solidFill>
                <a:srgbClr val="000085"/>
              </a:solidFill>
              <a:effectLst/>
              <a:uFillTx/>
              <a:latin typeface="Franklin Gothic Medium" panose="020B0603020102020204" pitchFamily="34" charset="0"/>
            </a:endParaRP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5100" dirty="0">
                <a:solidFill>
                  <a:srgbClr val="000085"/>
                </a:solidFill>
                <a:latin typeface="Franklin Gothic Medium" panose="020B0603020102020204" pitchFamily="34" charset="0"/>
              </a:rPr>
              <a:t>He must also find available work.</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CA" sz="5100" dirty="0">
                <a:solidFill>
                  <a:srgbClr val="0070C0"/>
                </a:solidFill>
                <a:latin typeface="Franklin Gothic Medium" panose="020B0603020102020204" pitchFamily="34" charset="0"/>
              </a:rPr>
              <a:t>This may lead to a job that makes little use of his innate abilities.</a:t>
            </a:r>
            <a:endParaRPr lang="en-US" sz="5100" dirty="0">
              <a:solidFill>
                <a:srgbClr val="0070C0"/>
              </a:solidFill>
              <a:latin typeface="Franklin Gothic Medium" panose="020B0603020102020204" pitchFamily="34" charset="0"/>
            </a:endParaRP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5100" dirty="0">
                <a:solidFill>
                  <a:srgbClr val="000085"/>
                </a:solidFill>
                <a:latin typeface="Franklin Gothic Medium" panose="020B0603020102020204" pitchFamily="34" charset="0"/>
              </a:rPr>
              <a:t>This may lead to dissatisfaction and a disconnection from his calling.</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5100" dirty="0">
                <a:solidFill>
                  <a:schemeClr val="accent2"/>
                </a:solidFill>
                <a:latin typeface="Franklin Gothic Medium" panose="020B0603020102020204" pitchFamily="34" charset="0"/>
              </a:rPr>
              <a:t>The idea of calling does not apply to preaching or religious work. Luke was a physician.</a:t>
            </a:r>
            <a:r>
              <a:rPr lang="en-CA" sz="5100" dirty="0">
                <a:solidFill>
                  <a:schemeClr val="accent2"/>
                </a:solidFill>
                <a:latin typeface="Franklin Gothic Medium" panose="020B0603020102020204" pitchFamily="34" charset="0"/>
              </a:rPr>
              <a:t> Bezalel was the chief artisan in the building of the sanctuary.</a:t>
            </a:r>
            <a:endParaRPr lang="en-US" sz="5100" dirty="0">
              <a:solidFill>
                <a:schemeClr val="accent2"/>
              </a:solidFill>
              <a:latin typeface="Franklin Gothic Medium" panose="020B0603020102020204" pitchFamily="34" charset="0"/>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100" u="none" strike="noStrike" dirty="0">
              <a:solidFill>
                <a:schemeClr val="accent2"/>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 </a:t>
            </a: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BF0F394A-CAE7-5EF6-243A-BFA470445D08}"/>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7</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578243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2FD8286-5CDD-193F-9F38-3D2B775A9063}"/>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564B5B46-520D-DB1C-C678-86E2EF9D7002}"/>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A0B84985-052D-1A7A-1472-830876BA86B3}"/>
              </a:ext>
            </a:extLst>
          </p:cNvPr>
          <p:cNvSpPr txBox="1"/>
          <p:nvPr/>
        </p:nvSpPr>
        <p:spPr>
          <a:xfrm>
            <a:off x="1333440" y="2369880"/>
            <a:ext cx="6680160" cy="3662280"/>
          </a:xfrm>
          <a:prstGeom prst="rect">
            <a:avLst/>
          </a:prstGeom>
          <a:noFill/>
          <a:ln w="0">
            <a:noFill/>
          </a:ln>
        </p:spPr>
        <p:txBody>
          <a:bodyPr lIns="90000" tIns="46800" rIns="90000" bIns="46800" anchor="t">
            <a:normAutofit/>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What is a man’s calling?</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It is the application of a man’s gift to achieve moral productivity, regardless of the field in which it is done.</a:t>
            </a: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399F5CAF-BCF1-C512-E817-53E75605D5DD}"/>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8</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3360632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94372C2-3B4B-93A0-BCBB-D840580A76F0}"/>
            </a:ext>
          </a:extLst>
        </p:cNvPr>
        <p:cNvGrpSpPr/>
        <p:nvPr/>
      </p:nvGrpSpPr>
      <p:grpSpPr>
        <a:xfrm>
          <a:off x="0" y="0"/>
          <a:ext cx="0" cy="0"/>
          <a:chOff x="0" y="0"/>
          <a:chExt cx="0" cy="0"/>
        </a:xfrm>
      </p:grpSpPr>
      <p:sp>
        <p:nvSpPr>
          <p:cNvPr id="16" name="PlaceHolder 1">
            <a:extLst>
              <a:ext uri="{FF2B5EF4-FFF2-40B4-BE49-F238E27FC236}">
                <a16:creationId xmlns:a16="http://schemas.microsoft.com/office/drawing/2014/main" id="{D0E67146-5911-83BD-ACAB-C1513B7C05C2}"/>
              </a:ext>
            </a:extLst>
          </p:cNvPr>
          <p:cNvSpPr>
            <a:spLocks noGrp="1"/>
          </p:cNvSpPr>
          <p:nvPr>
            <p:ph type="title"/>
          </p:nvPr>
        </p:nvSpPr>
        <p:spPr>
          <a:xfrm>
            <a:off x="393480" y="1643040"/>
            <a:ext cx="8165880" cy="884160"/>
          </a:xfrm>
          <a:prstGeom prst="rect">
            <a:avLst/>
          </a:prstGeom>
          <a:noFill/>
          <a:ln w="0">
            <a:noFill/>
          </a:ln>
        </p:spPr>
        <p:txBody>
          <a:bodyPr lIns="90000" tIns="46800" rIns="90000" bIns="46800" anchor="t">
            <a:noAutofit/>
          </a:bodyPr>
          <a:lstStyle/>
          <a:p>
            <a:pPr indent="0" algn="ctr">
              <a:lnSpc>
                <a:spcPct val="100000"/>
              </a:lnSpc>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u="none" strike="noStrike" dirty="0">
                <a:solidFill>
                  <a:srgbClr val="C01519"/>
                </a:solidFill>
                <a:effectLst/>
                <a:uFillTx/>
                <a:latin typeface="Maiandra GD"/>
              </a:rPr>
              <a:t> </a:t>
            </a:r>
            <a:r>
              <a:rPr lang="en-US" sz="4000" b="1" u="none" strike="noStrike" dirty="0">
                <a:solidFill>
                  <a:srgbClr val="C01519"/>
                </a:solidFill>
                <a:effectLst/>
                <a:uFillTx/>
                <a:latin typeface="Maiandra GD"/>
              </a:rPr>
              <a:t>Calling: Who You Are as a Worker</a:t>
            </a:r>
            <a:br>
              <a:rPr sz="3200" dirty="0"/>
            </a:br>
            <a:endParaRPr lang="en-US" sz="4000" b="0" u="none" strike="noStrike" dirty="0">
              <a:solidFill>
                <a:srgbClr val="000000"/>
              </a:solidFill>
              <a:effectLst/>
              <a:uFillTx/>
              <a:latin typeface="Calibri"/>
            </a:endParaRPr>
          </a:p>
        </p:txBody>
      </p:sp>
      <p:sp>
        <p:nvSpPr>
          <p:cNvPr id="17" name="TextBox 16">
            <a:extLst>
              <a:ext uri="{FF2B5EF4-FFF2-40B4-BE49-F238E27FC236}">
                <a16:creationId xmlns:a16="http://schemas.microsoft.com/office/drawing/2014/main" id="{71704807-3C35-36EC-A0F7-01F68805C22D}"/>
              </a:ext>
            </a:extLst>
          </p:cNvPr>
          <p:cNvSpPr txBox="1"/>
          <p:nvPr/>
        </p:nvSpPr>
        <p:spPr>
          <a:xfrm>
            <a:off x="1333440" y="2369880"/>
            <a:ext cx="6680160" cy="3662280"/>
          </a:xfrm>
          <a:prstGeom prst="rect">
            <a:avLst/>
          </a:prstGeom>
          <a:noFill/>
          <a:ln w="0">
            <a:noFill/>
          </a:ln>
        </p:spPr>
        <p:txBody>
          <a:bodyPr lIns="90000" tIns="46800" rIns="90000" bIns="46800" anchor="t">
            <a:normAutofit lnSpcReduction="10000"/>
          </a:bodyPr>
          <a:lstStyle/>
          <a:p>
            <a:pPr algn="ct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What is a man’s calling?</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What are you good at?</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Do you enjoy what you are </a:t>
            </a:r>
            <a:r>
              <a:rPr lang="en-US" sz="2800" b="1" dirty="0">
                <a:solidFill>
                  <a:srgbClr val="000085"/>
                </a:solidFill>
                <a:latin typeface="Calibri"/>
              </a:rPr>
              <a:t>good at?</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u="none" strike="noStrike" dirty="0">
                <a:solidFill>
                  <a:srgbClr val="000085"/>
                </a:solidFill>
                <a:effectLst/>
                <a:uFillTx/>
                <a:latin typeface="Calibri"/>
              </a:rPr>
              <a:t>Is it also what you do for work?</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Do you have more than one area of skill?</a:t>
            </a:r>
          </a:p>
          <a:p>
            <a:pPr marL="514350" indent="-514350">
              <a:spcBef>
                <a:spcPts val="700"/>
              </a:spcBef>
              <a:buClr>
                <a:srgbClr val="000085"/>
              </a:buClr>
              <a:buFont typeface="+mj-lt"/>
              <a:buAutoNum type="arabicPeriod"/>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1" dirty="0">
                <a:solidFill>
                  <a:srgbClr val="000085"/>
                </a:solidFill>
                <a:latin typeface="Calibri"/>
              </a:rPr>
              <a:t>Do you know someone who has several seemingly unrelated skills?</a:t>
            </a:r>
            <a:endParaRPr lang="en-US" sz="2800" b="0" u="none" strike="noStrike" dirty="0">
              <a:solidFill>
                <a:srgbClr val="000000"/>
              </a:solidFill>
              <a:effectLst/>
              <a:uFillTx/>
              <a:latin typeface="Calibri"/>
            </a:endParaRPr>
          </a:p>
          <a:p>
            <a:pPr>
              <a:spcBef>
                <a:spcPts val="700"/>
              </a:spcBef>
              <a:buClr>
                <a:srgbClr val="000085"/>
              </a:buCl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b="0" u="none" strike="noStrike" dirty="0">
              <a:solidFill>
                <a:srgbClr val="000000"/>
              </a:solidFill>
              <a:effectLst/>
              <a:uFillTx/>
              <a:latin typeface="Calibri"/>
            </a:endParaRPr>
          </a:p>
        </p:txBody>
      </p:sp>
      <p:sp>
        <p:nvSpPr>
          <p:cNvPr id="18" name="Slide Number Placeholder 4">
            <a:extLst>
              <a:ext uri="{FF2B5EF4-FFF2-40B4-BE49-F238E27FC236}">
                <a16:creationId xmlns:a16="http://schemas.microsoft.com/office/drawing/2014/main" id="{462C462A-8100-867E-D8B0-BB1674CAA30C}"/>
              </a:ext>
            </a:extLst>
          </p:cNvPr>
          <p:cNvSpPr/>
          <p:nvPr/>
        </p:nvSpPr>
        <p:spPr>
          <a:xfrm>
            <a:off x="8058240" y="6180120"/>
            <a:ext cx="493560" cy="3650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3B462C0-9CA8-4AA6-AD36-02C7301B7725}" type="slidenum">
              <a:rPr lang="en-US" sz="1200" b="0" u="none" strike="noStrike">
                <a:solidFill>
                  <a:srgbClr val="898989"/>
                </a:solidFill>
                <a:effectLst/>
                <a:uFillTx/>
                <a:latin typeface="Times New Roman"/>
              </a:rPr>
              <a:t>9</a:t>
            </a:fld>
            <a:endParaRPr lang="en-US" sz="1200" b="0" u="none" strike="noStrike" dirty="0">
              <a:solidFill>
                <a:srgbClr val="000000"/>
              </a:solidFill>
              <a:effectLst/>
              <a:uFillTx/>
              <a:latin typeface="Times New Roman"/>
            </a:endParaRPr>
          </a:p>
        </p:txBody>
      </p:sp>
    </p:spTree>
    <p:extLst>
      <p:ext uri="{BB962C8B-B14F-4D97-AF65-F5344CB8AC3E}">
        <p14:creationId xmlns:p14="http://schemas.microsoft.com/office/powerpoint/2010/main" val="3244861614"/>
      </p:ext>
    </p:extLst>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5160</TotalTime>
  <Words>1857</Words>
  <Application>Microsoft Macintosh PowerPoint</Application>
  <PresentationFormat>On-screen Show (4:3)</PresentationFormat>
  <Paragraphs>216</Paragraphs>
  <Slides>39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Arial Black</vt:lpstr>
      <vt:lpstr>Calibri</vt:lpstr>
      <vt:lpstr>Franklin Gothic Medium</vt:lpstr>
      <vt:lpstr>Maiandra GD</vt:lpstr>
      <vt:lpstr>Times New Roman</vt:lpstr>
      <vt:lpstr>Office</vt:lpstr>
      <vt:lpstr>PowerPoint Presentation</vt:lpstr>
      <vt:lpstr>Introduction</vt:lpstr>
      <vt:lpstr> Introduction</vt:lpstr>
      <vt:lpstr>PowerPoint Presentation</vt:lpstr>
      <vt:lpstr>PowerPoint Presentation</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 Calling: Who You Are as a Worker </vt:lpstr>
      <vt:lpstr>PowerPoint Presentation</vt:lpstr>
      <vt:lpstr> Calling: Who You Are as a Worker </vt:lpstr>
      <vt:lpstr> Calling: Who You Are as a Worker </vt:lpstr>
      <vt:lpstr> Calling: Who You Are as a Worker </vt:lpstr>
      <vt:lpstr>  </vt:lpstr>
      <vt:lpstr>PowerPoint Presentation</vt:lpstr>
      <vt:lpstr>PowerPoint Presentation</vt:lpstr>
      <vt:lpstr>PowerPoint Presentation</vt:lpstr>
      <vt:lpstr> A Man of God in the Workplace</vt:lpstr>
      <vt:lpstr> A Man of God in the Workplace</vt:lpstr>
      <vt:lpstr> A Man of God in the Workplace</vt:lpstr>
      <vt:lpstr> A Man of God in the Workplace</vt:lpstr>
      <vt:lpstr> A Man of God in the Workplace</vt:lpstr>
      <vt:lpstr> A Man of God in the Workplace</vt:lpstr>
      <vt:lpstr> A Man of God in the Workplace</vt:lpstr>
      <vt:lpstr> A Man of God in the Workplace</vt:lpstr>
      <vt:lpstr> A Man of God in the Workplace</vt:lpstr>
      <vt:lpstr>PowerPoint Presentation</vt:lpstr>
      <vt:lpstr> Work/Life Balance</vt:lpstr>
      <vt:lpstr> Workplace Issues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JenkWa</dc:creator>
  <dc:description/>
  <cp:lastModifiedBy>Chichester, Allan</cp:lastModifiedBy>
  <cp:revision>52</cp:revision>
  <dcterms:created xsi:type="dcterms:W3CDTF">2012-01-04T18:19:23Z</dcterms:created>
  <dcterms:modified xsi:type="dcterms:W3CDTF">2026-02-08T16:18:49Z</dcterms:modified>
  <dc:language>en-US</dc:language>
</cp:coreProperties>
</file>